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00" r:id="rId2"/>
    <p:sldId id="280" r:id="rId3"/>
    <p:sldId id="312" r:id="rId4"/>
    <p:sldId id="308" r:id="rId5"/>
    <p:sldId id="294" r:id="rId6"/>
    <p:sldId id="257" r:id="rId7"/>
    <p:sldId id="307" r:id="rId8"/>
    <p:sldId id="309" r:id="rId9"/>
    <p:sldId id="310" r:id="rId10"/>
    <p:sldId id="311" r:id="rId11"/>
    <p:sldId id="298" r:id="rId12"/>
    <p:sldId id="296" r:id="rId13"/>
    <p:sldId id="301" r:id="rId14"/>
    <p:sldId id="302"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herine Erica Cheok" initials="CEC" lastIdx="16" clrIdx="0">
    <p:extLst>
      <p:ext uri="{19B8F6BF-5375-455C-9EA6-DF929625EA0E}">
        <p15:presenceInfo xmlns:p15="http://schemas.microsoft.com/office/powerpoint/2012/main" userId="Catherine Erica Cheo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5"/>
    <p:restoredTop sz="63990" autoAdjust="0"/>
  </p:normalViewPr>
  <p:slideViewPr>
    <p:cSldViewPr snapToGrid="0" snapToObjects="1">
      <p:cViewPr varScale="1">
        <p:scale>
          <a:sx n="49" d="100"/>
          <a:sy n="49" d="100"/>
        </p:scale>
        <p:origin x="18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Royal </a:t>
            </a:r>
            <a:r>
              <a:rPr lang="en-US" dirty="0" err="1">
                <a:solidFill>
                  <a:schemeClr val="bg1"/>
                </a:solidFill>
              </a:rPr>
              <a:t>Canin</a:t>
            </a:r>
            <a:r>
              <a:rPr lang="en-US" dirty="0">
                <a:solidFill>
                  <a:schemeClr val="bg1"/>
                </a:solidFill>
              </a:rPr>
              <a:t> Singapore Website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UX</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CC9B-4F43-A508-2549D4D56DD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9B-4F43-A508-2549D4D56DD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9B-4F43-A508-2549D4D56DD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9B-4F43-A508-2549D4D56DD5}"/>
              </c:ext>
            </c:extLst>
          </c:dPt>
          <c:cat>
            <c:strRef>
              <c:f>Sheet1!$A$2:$A$5</c:f>
              <c:strCache>
                <c:ptCount val="2"/>
                <c:pt idx="0">
                  <c:v>Mobile</c:v>
                </c:pt>
                <c:pt idx="1">
                  <c:v>Desktop</c:v>
                </c:pt>
              </c:strCache>
            </c:strRef>
          </c:cat>
          <c:val>
            <c:numRef>
              <c:f>Sheet1!$B$2:$B$5</c:f>
              <c:numCache>
                <c:formatCode>General</c:formatCode>
                <c:ptCount val="4"/>
                <c:pt idx="0">
                  <c:v>72</c:v>
                </c:pt>
                <c:pt idx="1">
                  <c:v>28</c:v>
                </c:pt>
              </c:numCache>
            </c:numRef>
          </c:val>
          <c:extLst>
            <c:ext xmlns:c16="http://schemas.microsoft.com/office/drawing/2014/chart" uri="{C3380CC4-5D6E-409C-BE32-E72D297353CC}">
              <c16:uniqueId val="{00000008-CC9B-4F43-A508-2549D4D56DD5}"/>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5291E-51B0-DE4D-9E44-40BBF4E42031}"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B21C5-2B7E-5545-B2E7-A65CFBF6A129}" type="slidenum">
              <a:rPr lang="en-US" smtClean="0"/>
              <a:t>‹#›</a:t>
            </a:fld>
            <a:endParaRPr lang="en-US"/>
          </a:p>
        </p:txBody>
      </p:sp>
    </p:spTree>
    <p:extLst>
      <p:ext uri="{BB962C8B-B14F-4D97-AF65-F5344CB8AC3E}">
        <p14:creationId xmlns:p14="http://schemas.microsoft.com/office/powerpoint/2010/main" val="103472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notes: Read the slide</a:t>
            </a:r>
          </a:p>
        </p:txBody>
      </p:sp>
      <p:sp>
        <p:nvSpPr>
          <p:cNvPr id="4" name="Slide Number Placeholder 3"/>
          <p:cNvSpPr>
            <a:spLocks noGrp="1"/>
          </p:cNvSpPr>
          <p:nvPr>
            <p:ph type="sldNum" sz="quarter" idx="5"/>
          </p:nvPr>
        </p:nvSpPr>
        <p:spPr/>
        <p:txBody>
          <a:bodyPr/>
          <a:lstStyle/>
          <a:p>
            <a:fld id="{17DB21C5-2B7E-5545-B2E7-A65CFBF6A129}" type="slidenum">
              <a:rPr lang="en-US" smtClean="0"/>
              <a:t>2</a:t>
            </a:fld>
            <a:endParaRPr lang="en-US"/>
          </a:p>
        </p:txBody>
      </p:sp>
    </p:spTree>
    <p:extLst>
      <p:ext uri="{BB962C8B-B14F-4D97-AF65-F5344CB8AC3E}">
        <p14:creationId xmlns:p14="http://schemas.microsoft.com/office/powerpoint/2010/main" val="526441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a:t>
            </a:r>
            <a:endParaRPr lang="en-SG" sz="1200" b="1">
              <a:solidFill>
                <a:schemeClr val="bg1"/>
              </a:solidFill>
              <a:latin typeface="Avenir Book" panose="02000503020000020003" pitchFamily="2" charset="0"/>
            </a:endParaRPr>
          </a:p>
          <a:p>
            <a:r>
              <a:rPr lang="en-SG"/>
              <a:t>In </a:t>
            </a:r>
            <a:r>
              <a:rPr lang="en-SG" dirty="0"/>
              <a:t>the Do and Care stages, we want to </a:t>
            </a:r>
            <a:r>
              <a:rPr lang="en-SG" sz="1200" b="0" i="0" u="none" strike="noStrike" kern="1200" dirty="0">
                <a:solidFill>
                  <a:schemeClr val="tx1"/>
                </a:solidFill>
                <a:effectLst/>
                <a:latin typeface="+mn-lt"/>
                <a:ea typeface="+mn-ea"/>
                <a:cs typeface="+mn-cs"/>
              </a:rPr>
              <a:t>encourage potential customers or repeat customers to take an action which is to buy a product from us. These are </a:t>
            </a:r>
            <a:r>
              <a:rPr lang="en-SG" dirty="0"/>
              <a:t>In-market Audiences who have been actively researching pet-related products or customers who have visited Royal Canin’s website with intent to buy. We want to remarket and retarget them as they are already engaged with our website but did not convert. </a:t>
            </a:r>
          </a:p>
          <a:p>
            <a:endParaRPr lang="en-SG" sz="1200" b="0" i="0" u="none" strike="noStrike" kern="1200" dirty="0">
              <a:solidFill>
                <a:schemeClr val="tx1"/>
              </a:solidFill>
              <a:effectLst/>
              <a:latin typeface="+mn-lt"/>
              <a:ea typeface="+mn-ea"/>
              <a:cs typeface="+mn-cs"/>
            </a:endParaRPr>
          </a:p>
          <a:p>
            <a:pPr rtl="0"/>
            <a:r>
              <a:rPr lang="en-SG" sz="1200" b="0" i="0" u="none" strike="noStrike" kern="1200" dirty="0">
                <a:solidFill>
                  <a:schemeClr val="tx1"/>
                </a:solidFill>
                <a:effectLst/>
                <a:latin typeface="+mn-lt"/>
                <a:ea typeface="+mn-ea"/>
                <a:cs typeface="+mn-cs"/>
              </a:rPr>
              <a:t>We will use Text ads, Image ads and native ad strategy in our “direct response” campaigns to encourage customers to purchase by offering promotions and discounts. Together with programmatic marketing, our native ads will show up when potential customers browse other websites to retarget them. With that in mind, in our retargeting customize ads, we will highlight distinct offers that the customer can take advantage of, provide discount information such as free delivery to help the customer decide whether to act. </a:t>
            </a:r>
          </a:p>
        </p:txBody>
      </p:sp>
      <p:sp>
        <p:nvSpPr>
          <p:cNvPr id="4" name="Slide Number Placeholder 3"/>
          <p:cNvSpPr>
            <a:spLocks noGrp="1"/>
          </p:cNvSpPr>
          <p:nvPr>
            <p:ph type="sldNum" sz="quarter" idx="5"/>
          </p:nvPr>
        </p:nvSpPr>
        <p:spPr/>
        <p:txBody>
          <a:bodyPr/>
          <a:lstStyle/>
          <a:p>
            <a:fld id="{17DB21C5-2B7E-5545-B2E7-A65CFBF6A129}" type="slidenum">
              <a:rPr lang="en-US" smtClean="0"/>
              <a:t>12</a:t>
            </a:fld>
            <a:endParaRPr lang="en-US"/>
          </a:p>
        </p:txBody>
      </p:sp>
    </p:spTree>
    <p:extLst>
      <p:ext uri="{BB962C8B-B14F-4D97-AF65-F5344CB8AC3E}">
        <p14:creationId xmlns:p14="http://schemas.microsoft.com/office/powerpoint/2010/main" val="274150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DB21C5-2B7E-5545-B2E7-A65CFBF6A129}" type="slidenum">
              <a:rPr lang="en-US" smtClean="0"/>
              <a:t>13</a:t>
            </a:fld>
            <a:endParaRPr lang="en-US"/>
          </a:p>
        </p:txBody>
      </p:sp>
    </p:spTree>
    <p:extLst>
      <p:ext uri="{BB962C8B-B14F-4D97-AF65-F5344CB8AC3E}">
        <p14:creationId xmlns:p14="http://schemas.microsoft.com/office/powerpoint/2010/main" val="662109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DB21C5-2B7E-5545-B2E7-A65CFBF6A129}" type="slidenum">
              <a:rPr lang="en-US" smtClean="0"/>
              <a:t>14</a:t>
            </a:fld>
            <a:endParaRPr lang="en-US"/>
          </a:p>
        </p:txBody>
      </p:sp>
    </p:spTree>
    <p:extLst>
      <p:ext uri="{BB962C8B-B14F-4D97-AF65-F5344CB8AC3E}">
        <p14:creationId xmlns:p14="http://schemas.microsoft.com/office/powerpoint/2010/main" val="225473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DB21C5-2B7E-5545-B2E7-A65CFBF6A129}" type="slidenum">
              <a:rPr lang="en-US" smtClean="0"/>
              <a:t>15</a:t>
            </a:fld>
            <a:endParaRPr lang="en-US"/>
          </a:p>
        </p:txBody>
      </p:sp>
    </p:spTree>
    <p:extLst>
      <p:ext uri="{BB962C8B-B14F-4D97-AF65-F5344CB8AC3E}">
        <p14:creationId xmlns:p14="http://schemas.microsoft.com/office/powerpoint/2010/main" val="3737284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Read the slide</a:t>
            </a:r>
          </a:p>
        </p:txBody>
      </p:sp>
      <p:sp>
        <p:nvSpPr>
          <p:cNvPr id="4" name="Slide Number Placeholder 3"/>
          <p:cNvSpPr>
            <a:spLocks noGrp="1"/>
          </p:cNvSpPr>
          <p:nvPr>
            <p:ph type="sldNum" sz="quarter" idx="5"/>
          </p:nvPr>
        </p:nvSpPr>
        <p:spPr/>
        <p:txBody>
          <a:bodyPr/>
          <a:lstStyle/>
          <a:p>
            <a:fld id="{309FD102-186E-5340-8976-F63359FD8F92}" type="slidenum">
              <a:rPr lang="en-US" smtClean="0"/>
              <a:t>3</a:t>
            </a:fld>
            <a:endParaRPr lang="en-US"/>
          </a:p>
        </p:txBody>
      </p:sp>
    </p:spTree>
    <p:extLst>
      <p:ext uri="{BB962C8B-B14F-4D97-AF65-F5344CB8AC3E}">
        <p14:creationId xmlns:p14="http://schemas.microsoft.com/office/powerpoint/2010/main" val="336900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a:t>
            </a:r>
            <a:endParaRPr lang="en-SG" sz="1200" b="1" dirty="0">
              <a:solidFill>
                <a:schemeClr val="bg1"/>
              </a:solidFill>
              <a:latin typeface="Avenir Book" panose="02000503020000020003" pitchFamily="2" charset="0"/>
            </a:endParaRPr>
          </a:p>
          <a:p>
            <a:r>
              <a:rPr lang="en-US" dirty="0"/>
              <a:t>This is how our customer’s journey may look at each of the See-Think-Do Care stages. With this customer journey map in mind, we propose the use of mobile, search, display and video ads and programmatic marketing strategies at each of the stages to promote brand awareness in the See and Think stages and customer acquisition in the do and care stages. </a:t>
            </a:r>
          </a:p>
        </p:txBody>
      </p:sp>
      <p:sp>
        <p:nvSpPr>
          <p:cNvPr id="4" name="Slide Number Placeholder 3"/>
          <p:cNvSpPr>
            <a:spLocks noGrp="1"/>
          </p:cNvSpPr>
          <p:nvPr>
            <p:ph type="sldNum" sz="quarter" idx="5"/>
          </p:nvPr>
        </p:nvSpPr>
        <p:spPr/>
        <p:txBody>
          <a:bodyPr/>
          <a:lstStyle/>
          <a:p>
            <a:fld id="{17DB21C5-2B7E-5545-B2E7-A65CFBF6A129}" type="slidenum">
              <a:rPr lang="en-US" smtClean="0"/>
              <a:t>5</a:t>
            </a:fld>
            <a:endParaRPr lang="en-US"/>
          </a:p>
        </p:txBody>
      </p:sp>
    </p:spTree>
    <p:extLst>
      <p:ext uri="{BB962C8B-B14F-4D97-AF65-F5344CB8AC3E}">
        <p14:creationId xmlns:p14="http://schemas.microsoft.com/office/powerpoint/2010/main" val="85676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t>Speaker Note:</a:t>
            </a:r>
            <a:br>
              <a:rPr lang="en-US" sz="1200" b="1" dirty="0"/>
            </a:br>
            <a:br>
              <a:rPr lang="en-US" sz="1200" b="1" dirty="0"/>
            </a:br>
            <a:r>
              <a:rPr lang="en-US" sz="1200" b="1" dirty="0"/>
              <a:t>Mobile Analysis -</a:t>
            </a:r>
          </a:p>
          <a:p>
            <a:pPr marL="171450" indent="-171450">
              <a:buFont typeface="Arial" panose="020B0604020202020204" pitchFamily="34" charset="0"/>
              <a:buChar char="•"/>
            </a:pPr>
            <a:endParaRPr lang="en-US" sz="1200" b="1" dirty="0"/>
          </a:p>
          <a:p>
            <a:pPr marL="171450" indent="-171450">
              <a:buFont typeface="Arial" panose="020B0604020202020204" pitchFamily="34" charset="0"/>
              <a:buChar char="•"/>
            </a:pPr>
            <a:r>
              <a:rPr lang="en-US" sz="1200" b="0" dirty="0"/>
              <a:t>From the analysis above, most of the findings shows that Royal </a:t>
            </a:r>
            <a:r>
              <a:rPr lang="en-US" sz="1200" b="0" dirty="0" err="1"/>
              <a:t>Canin</a:t>
            </a:r>
            <a:r>
              <a:rPr lang="en-US" sz="1200" b="0" dirty="0"/>
              <a:t> Singapore didn’t consider mobile experience for their users. </a:t>
            </a:r>
          </a:p>
          <a:p>
            <a:pPr marL="171450" indent="-171450">
              <a:buFont typeface="Arial" panose="020B0604020202020204" pitchFamily="34" charset="0"/>
              <a:buChar char="•"/>
            </a:pPr>
            <a:r>
              <a:rPr lang="en-US" sz="1200" b="0" dirty="0"/>
              <a:t>This is a great opportunity for us to redesign and develop the mobile strategy plan.</a:t>
            </a:r>
          </a:p>
          <a:p>
            <a:pPr marL="171450" indent="-171450">
              <a:buFont typeface="Arial" panose="020B0604020202020204" pitchFamily="34" charset="0"/>
              <a:buChar char="•"/>
            </a:pPr>
            <a:r>
              <a:rPr lang="en-US" sz="1200" b="0" dirty="0"/>
              <a:t>Almost 72% of Royal </a:t>
            </a:r>
            <a:r>
              <a:rPr lang="en-US" sz="1200" b="0" dirty="0" err="1"/>
              <a:t>Canin</a:t>
            </a:r>
            <a:r>
              <a:rPr lang="en-US" sz="1200" b="0" dirty="0"/>
              <a:t> Singapore Website traffic comes from mobile and 28% from desktop. </a:t>
            </a:r>
          </a:p>
          <a:p>
            <a:pPr marL="171450" indent="-171450">
              <a:buFont typeface="Arial" panose="020B0604020202020204" pitchFamily="34" charset="0"/>
              <a:buChar char="•"/>
            </a:pPr>
            <a:r>
              <a:rPr lang="en-US" sz="1200" b="0" dirty="0"/>
              <a:t>This shows how important it is to have a well plan mobile experience for the consumers.</a:t>
            </a:r>
          </a:p>
          <a:p>
            <a:pPr marL="171450" indent="-171450">
              <a:buFont typeface="Arial" panose="020B0604020202020204" pitchFamily="34" charset="0"/>
              <a:buChar char="•"/>
            </a:pPr>
            <a:endParaRPr lang="en-US" sz="1200" b="1" dirty="0"/>
          </a:p>
          <a:p>
            <a:pPr marL="0" indent="0">
              <a:buFont typeface="Arial" panose="020B0604020202020204" pitchFamily="34" charset="0"/>
              <a:buNone/>
            </a:pPr>
            <a:r>
              <a:rPr lang="en-US" sz="1200" b="1" dirty="0"/>
              <a:t>Customer Mobile Journey – </a:t>
            </a:r>
          </a:p>
          <a:p>
            <a:pPr marL="0" indent="0">
              <a:buFont typeface="Arial" panose="020B0604020202020204" pitchFamily="34" charset="0"/>
              <a:buNone/>
            </a:pPr>
            <a:endParaRPr lang="en-US" sz="1200" dirty="0"/>
          </a:p>
          <a:p>
            <a:pPr marL="171450" indent="-171450">
              <a:buFont typeface="Arial" panose="020B0604020202020204" pitchFamily="34" charset="0"/>
              <a:buChar char="•"/>
            </a:pPr>
            <a:r>
              <a:rPr lang="en-US" sz="1200" b="0" dirty="0"/>
              <a:t>As you can see from this Customer journey, a good mobile experience strategy does affect other strategy for example search, video and display &amp; programmatic.</a:t>
            </a:r>
          </a:p>
        </p:txBody>
      </p:sp>
      <p:sp>
        <p:nvSpPr>
          <p:cNvPr id="4" name="Slide Number Placeholder 3"/>
          <p:cNvSpPr>
            <a:spLocks noGrp="1"/>
          </p:cNvSpPr>
          <p:nvPr>
            <p:ph type="sldNum" sz="quarter" idx="5"/>
          </p:nvPr>
        </p:nvSpPr>
        <p:spPr/>
        <p:txBody>
          <a:bodyPr/>
          <a:lstStyle/>
          <a:p>
            <a:fld id="{309FD102-186E-5340-8976-F63359FD8F92}" type="slidenum">
              <a:rPr lang="en-US" smtClean="0"/>
              <a:t>6</a:t>
            </a:fld>
            <a:endParaRPr lang="en-US"/>
          </a:p>
        </p:txBody>
      </p:sp>
    </p:spTree>
    <p:extLst>
      <p:ext uri="{BB962C8B-B14F-4D97-AF65-F5344CB8AC3E}">
        <p14:creationId xmlns:p14="http://schemas.microsoft.com/office/powerpoint/2010/main" val="397784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a:t>
            </a:r>
            <a:endParaRPr lang="en-SG" sz="1200" b="1" dirty="0">
              <a:solidFill>
                <a:schemeClr val="bg1"/>
              </a:solidFill>
              <a:latin typeface="Avenir Book" panose="02000503020000020003" pitchFamily="2" charset="0"/>
            </a:endParaRPr>
          </a:p>
          <a:p>
            <a:endParaRPr lang="en-SG" sz="1200" b="1" dirty="0">
              <a:solidFill>
                <a:schemeClr val="bg1"/>
              </a:solidFill>
              <a:latin typeface="Avenir Book" panose="02000503020000020003" pitchFamily="2" charset="0"/>
            </a:endParaRPr>
          </a:p>
          <a:p>
            <a:r>
              <a:rPr lang="en-SG" sz="1200" b="1" dirty="0">
                <a:solidFill>
                  <a:schemeClr val="bg1"/>
                </a:solidFill>
                <a:latin typeface="Avenir Book" panose="02000503020000020003" pitchFamily="2" charset="0"/>
              </a:rPr>
              <a:t>Mobile Site Design:</a:t>
            </a:r>
            <a:br>
              <a:rPr lang="en-SG" sz="1200" dirty="0">
                <a:solidFill>
                  <a:schemeClr val="bg1"/>
                </a:solidFill>
                <a:latin typeface="Avenir Book" panose="02000503020000020003" pitchFamily="2" charset="0"/>
              </a:rPr>
            </a:br>
            <a:r>
              <a:rPr lang="en-SG" sz="1200" b="0" dirty="0">
                <a:solidFill>
                  <a:schemeClr val="bg1"/>
                </a:solidFill>
                <a:latin typeface="Avenir Book" panose="02000503020000020003" pitchFamily="2" charset="0"/>
              </a:rPr>
              <a:t>We will redesign the website to be responsive to cater for our high mobile users. As our 2 personas, Mica and Mark are both millennials. </a:t>
            </a:r>
          </a:p>
          <a:p>
            <a:r>
              <a:rPr lang="en-SG" sz="1200" b="0" dirty="0">
                <a:solidFill>
                  <a:schemeClr val="bg1"/>
                </a:solidFill>
                <a:latin typeface="Avenir Book" panose="02000503020000020003" pitchFamily="2" charset="0"/>
              </a:rPr>
              <a:t>More than nine-in-ten Millennials (92%) own smartphones, compared with 85% of Gen Xers, 67% of Baby Boomers and 30% of the Silent Generation. </a:t>
            </a:r>
          </a:p>
          <a:p>
            <a:r>
              <a:rPr lang="en-SG" sz="1200" b="0" dirty="0">
                <a:solidFill>
                  <a:schemeClr val="bg1"/>
                </a:solidFill>
                <a:latin typeface="Avenir Book" panose="02000503020000020003" pitchFamily="2" charset="0"/>
              </a:rPr>
              <a:t>Hence, a good mobile site makes it easy for our consumers to achieve their needs anytime and anywhere.</a:t>
            </a:r>
          </a:p>
          <a:p>
            <a:endParaRPr lang="en-SG" sz="1200" b="0" dirty="0">
              <a:solidFill>
                <a:schemeClr val="bg1"/>
              </a:solidFill>
              <a:latin typeface="Avenir Book" panose="02000503020000020003" pitchFamily="2" charset="0"/>
            </a:endParaRPr>
          </a:p>
          <a:p>
            <a:endParaRPr lang="en-SG" sz="1200" dirty="0">
              <a:solidFill>
                <a:schemeClr val="bg1"/>
              </a:solidFill>
              <a:latin typeface="Avenir Book" panose="02000503020000020003" pitchFamily="2" charset="0"/>
            </a:endParaRPr>
          </a:p>
          <a:p>
            <a:r>
              <a:rPr lang="en-SG" sz="1200" b="1" dirty="0">
                <a:solidFill>
                  <a:schemeClr val="bg1"/>
                </a:solidFill>
                <a:latin typeface="Avenir Book" panose="02000503020000020003" pitchFamily="2" charset="0"/>
              </a:rPr>
              <a:t>Accelerated Mobile Pages:</a:t>
            </a:r>
          </a:p>
          <a:p>
            <a:r>
              <a:rPr lang="en-SG" sz="1200" dirty="0">
                <a:solidFill>
                  <a:schemeClr val="bg1"/>
                </a:solidFill>
                <a:latin typeface="Avenir Book" panose="02000503020000020003" pitchFamily="2" charset="0"/>
              </a:rPr>
              <a:t>Speed matters. Especially on the mobile web. </a:t>
            </a:r>
          </a:p>
          <a:p>
            <a:r>
              <a:rPr lang="en-SG" sz="1200" dirty="0">
                <a:solidFill>
                  <a:schemeClr val="bg1"/>
                </a:solidFill>
                <a:latin typeface="Avenir Book" panose="02000503020000020003" pitchFamily="2" charset="0"/>
              </a:rPr>
              <a:t>Early results indicate better ad performance on AMP pages.</a:t>
            </a:r>
            <a:br>
              <a:rPr lang="en-SG" sz="1200" dirty="0">
                <a:solidFill>
                  <a:schemeClr val="bg1"/>
                </a:solidFill>
                <a:latin typeface="Avenir Book" panose="02000503020000020003" pitchFamily="2" charset="0"/>
              </a:rPr>
            </a:br>
            <a:br>
              <a:rPr lang="en-SG" sz="1200" dirty="0">
                <a:solidFill>
                  <a:schemeClr val="bg1"/>
                </a:solidFill>
                <a:latin typeface="Avenir Book" panose="02000503020000020003" pitchFamily="2" charset="0"/>
              </a:rPr>
            </a:br>
            <a:endParaRPr lang="en-SG" sz="1200" dirty="0">
              <a:solidFill>
                <a:schemeClr val="bg1"/>
              </a:solidFill>
              <a:latin typeface="Avenir Book" panose="02000503020000020003" pitchFamily="2" charset="0"/>
            </a:endParaRPr>
          </a:p>
          <a:p>
            <a:r>
              <a:rPr lang="en-SG" sz="1200" b="1" dirty="0">
                <a:solidFill>
                  <a:schemeClr val="bg1"/>
                </a:solidFill>
                <a:latin typeface="Avenir Book" panose="02000503020000020003" pitchFamily="2" charset="0"/>
              </a:rPr>
              <a:t>Native &amp; Progressive Web Apps: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bg1"/>
                </a:solidFill>
                <a:latin typeface="Avenir Book" panose="02000503020000020003" pitchFamily="2" charset="0"/>
              </a:rPr>
              <a:t>We would like to serve our users who are not interested in downloading and creating accounts in native apps, hence PWA is needed.</a:t>
            </a:r>
          </a:p>
          <a:p>
            <a:r>
              <a:rPr lang="en-SG" sz="1200" dirty="0">
                <a:solidFill>
                  <a:schemeClr val="bg1"/>
                </a:solidFill>
                <a:latin typeface="Avenir Book" panose="02000503020000020003" pitchFamily="2" charset="0"/>
              </a:rPr>
              <a:t>We would like to consolidate all apps as you can see from the short video and merge it to one universal app call : </a:t>
            </a:r>
            <a:r>
              <a:rPr lang="en-SG" sz="1200" b="1" dirty="0">
                <a:solidFill>
                  <a:schemeClr val="bg1"/>
                </a:solidFill>
                <a:latin typeface="Avenir Book" panose="02000503020000020003" pitchFamily="2" charset="0"/>
              </a:rPr>
              <a:t>“</a:t>
            </a:r>
            <a:r>
              <a:rPr lang="en-SG" sz="1200" b="1" dirty="0" err="1">
                <a:solidFill>
                  <a:schemeClr val="bg1"/>
                </a:solidFill>
                <a:latin typeface="Avenir Book" panose="02000503020000020003" pitchFamily="2" charset="0"/>
              </a:rPr>
              <a:t>RoyalPetHub</a:t>
            </a:r>
            <a:r>
              <a:rPr lang="en-SG" sz="1200" b="1" dirty="0">
                <a:solidFill>
                  <a:schemeClr val="bg1"/>
                </a:solidFill>
                <a:latin typeface="Avenir Book" panose="02000503020000020003" pitchFamily="2" charset="0"/>
              </a:rPr>
              <a:t>”</a:t>
            </a:r>
          </a:p>
          <a:p>
            <a:endParaRPr lang="en-SG" sz="1200" b="1" dirty="0">
              <a:solidFill>
                <a:schemeClr val="bg1"/>
              </a:solidFill>
              <a:latin typeface="Avenir Book" panose="02000503020000020003" pitchFamily="2" charset="0"/>
            </a:endParaRPr>
          </a:p>
          <a:p>
            <a:br>
              <a:rPr lang="en-SG" sz="1200" b="1" dirty="0">
                <a:solidFill>
                  <a:schemeClr val="bg1"/>
                </a:solidFill>
                <a:latin typeface="Avenir Book" panose="02000503020000020003" pitchFamily="2" charset="0"/>
              </a:rPr>
            </a:br>
            <a:r>
              <a:rPr lang="en-SG" sz="1200" b="1" dirty="0">
                <a:solidFill>
                  <a:schemeClr val="bg1"/>
                </a:solidFill>
                <a:latin typeface="Avenir Book" panose="02000503020000020003" pitchFamily="2" charset="0"/>
              </a:rPr>
              <a:t>Mobile Experience:</a:t>
            </a:r>
            <a:br>
              <a:rPr lang="en-SG" sz="1200" b="1" dirty="0">
                <a:solidFill>
                  <a:schemeClr val="bg1"/>
                </a:solidFill>
                <a:latin typeface="Avenir Book" panose="02000503020000020003" pitchFamily="2" charset="0"/>
              </a:rPr>
            </a:br>
            <a:r>
              <a:rPr lang="en-SG" sz="1200" b="0" dirty="0">
                <a:solidFill>
                  <a:schemeClr val="bg1"/>
                </a:solidFill>
                <a:latin typeface="Avenir Book" panose="02000503020000020003" pitchFamily="2" charset="0"/>
              </a:rPr>
              <a:t>To further extend the mobile experience through native app, we will include this features and services within the app. Just one download, to access all services. All at the touch of your fingertips.</a:t>
            </a:r>
          </a:p>
          <a:p>
            <a:endParaRPr lang="en-SG" sz="1200" dirty="0">
              <a:solidFill>
                <a:schemeClr val="bg1"/>
              </a:solidFill>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309FD102-186E-5340-8976-F63359FD8F92}" type="slidenum">
              <a:rPr lang="en-US" smtClean="0"/>
              <a:t>7</a:t>
            </a:fld>
            <a:endParaRPr lang="en-US"/>
          </a:p>
        </p:txBody>
      </p:sp>
    </p:spTree>
    <p:extLst>
      <p:ext uri="{BB962C8B-B14F-4D97-AF65-F5344CB8AC3E}">
        <p14:creationId xmlns:p14="http://schemas.microsoft.com/office/powerpoint/2010/main" val="44219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Presentation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Reaching out to the pet owners at their convenience. Depending on their customer journey, we have the relevant message targeted at their device mode, time, location and behavior. This is also the latest search trend and innovation: Remarketing Lists for Search Ads (RLSA).</a:t>
            </a:r>
          </a:p>
          <a:p>
            <a:endParaRPr lang="en-US" dirty="0"/>
          </a:p>
          <a:p>
            <a:r>
              <a:rPr lang="en-US" dirty="0"/>
              <a:t>Revisiting our Millennial pet owners’, Mica and Mark, customer journey. We want to show them that Royal </a:t>
            </a:r>
            <a:r>
              <a:rPr lang="en-US" dirty="0" err="1"/>
              <a:t>Canin</a:t>
            </a:r>
            <a:r>
              <a:rPr lang="en-US" dirty="0"/>
              <a:t> is here as an expert companion and advisor to their journey as a pet parent, every step of the way.</a:t>
            </a:r>
          </a:p>
          <a:p>
            <a:endParaRPr lang="en-US" dirty="0"/>
          </a:p>
          <a:p>
            <a:r>
              <a:rPr lang="en-US" u="sng" dirty="0"/>
              <a:t>Animated slide – Touchpoint</a:t>
            </a:r>
          </a:p>
          <a:p>
            <a:r>
              <a:rPr lang="en-US" dirty="0"/>
              <a:t>We create specific ads at each touch point. Besides organic search throughout their customer journey at See-Think-Do-Care touch-points, we also want to cast the net wide with Paid Search.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Remarketing Lists for Search Ads (RLSA), we match Royal </a:t>
            </a:r>
            <a:r>
              <a:rPr lang="en-US" dirty="0" err="1"/>
              <a:t>Canin’s</a:t>
            </a:r>
            <a:r>
              <a:rPr lang="en-US" dirty="0"/>
              <a:t> ads with Mica and Mark’s customer journey with the relevant device, location, behavior and timing.</a:t>
            </a:r>
          </a:p>
          <a:p>
            <a:endParaRPr lang="en-US" dirty="0"/>
          </a:p>
          <a:p>
            <a:r>
              <a:rPr lang="en-US" u="sng" dirty="0"/>
              <a:t>Animated slide – Customer Journey</a:t>
            </a:r>
          </a:p>
          <a:p>
            <a:r>
              <a:rPr lang="en-US" dirty="0"/>
              <a:t>We highlight Royal </a:t>
            </a:r>
            <a:r>
              <a:rPr lang="en-US" dirty="0" err="1"/>
              <a:t>Canin’s</a:t>
            </a:r>
            <a:r>
              <a:rPr lang="en-US" dirty="0"/>
              <a:t> expertise and careful formulation, and special promotions with matching the ad with the right landing page.</a:t>
            </a:r>
          </a:p>
          <a:p>
            <a:endParaRPr lang="en-US" dirty="0"/>
          </a:p>
          <a:p>
            <a:r>
              <a:rPr lang="en-US" dirty="0"/>
              <a:t>Some points about our keyword strategy:</a:t>
            </a:r>
          </a:p>
          <a:p>
            <a:pPr marL="171450" indent="-171450">
              <a:buFontTx/>
              <a:buChar char="-"/>
            </a:pPr>
            <a:r>
              <a:rPr lang="en-US" dirty="0"/>
              <a:t>Keywords from See stage can be applied to the Think stage as well.</a:t>
            </a:r>
          </a:p>
          <a:p>
            <a:pPr marL="171450" indent="-171450">
              <a:buFontTx/>
              <a:buChar char="-"/>
            </a:pPr>
            <a:r>
              <a:rPr lang="en-US" dirty="0"/>
              <a:t>We shall include our competitor brands for keywords in Think and Do stage.</a:t>
            </a:r>
          </a:p>
          <a:p>
            <a:pPr marL="171450" indent="-171450">
              <a:buFontTx/>
              <a:buChar char="-"/>
            </a:pPr>
            <a:r>
              <a:rPr lang="en-US" dirty="0"/>
              <a:t>We ensure to include variation of the target keywords in these four stages, such as American and British spelling, grammatical variations, the words ”cat” and “dog” to be included, etc.</a:t>
            </a:r>
          </a:p>
          <a:p>
            <a:pPr marL="171450" indent="-171450">
              <a:buFontTx/>
              <a:buChar char="-"/>
            </a:pPr>
            <a:r>
              <a:rPr lang="en-US" dirty="0"/>
              <a:t>Keywords for negative match will be broadly applied across the four stages, such as hamster, guinea pig and other small pet animals that people may keep excluding cats and dogs.</a:t>
            </a:r>
          </a:p>
          <a:p>
            <a:endParaRPr lang="en-US" dirty="0"/>
          </a:p>
        </p:txBody>
      </p:sp>
      <p:sp>
        <p:nvSpPr>
          <p:cNvPr id="4" name="Slide Number Placeholder 3"/>
          <p:cNvSpPr>
            <a:spLocks noGrp="1"/>
          </p:cNvSpPr>
          <p:nvPr>
            <p:ph type="sldNum" sz="quarter" idx="5"/>
          </p:nvPr>
        </p:nvSpPr>
        <p:spPr/>
        <p:txBody>
          <a:bodyPr/>
          <a:lstStyle/>
          <a:p>
            <a:fld id="{309FD102-186E-5340-8976-F63359FD8F92}" type="slidenum">
              <a:rPr lang="en-US" smtClean="0"/>
              <a:t>8</a:t>
            </a:fld>
            <a:endParaRPr lang="en-US"/>
          </a:p>
        </p:txBody>
      </p:sp>
    </p:spTree>
    <p:extLst>
      <p:ext uri="{BB962C8B-B14F-4D97-AF65-F5344CB8AC3E}">
        <p14:creationId xmlns:p14="http://schemas.microsoft.com/office/powerpoint/2010/main" val="142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Presentation slide</a:t>
            </a:r>
          </a:p>
          <a:p>
            <a:r>
              <a:rPr lang="en-US" dirty="0"/>
              <a:t>We like to use search innovation for re-marketing conversion, to convert the search into a buy.</a:t>
            </a:r>
          </a:p>
          <a:p>
            <a:endParaRPr lang="en-US" dirty="0"/>
          </a:p>
          <a:p>
            <a:r>
              <a:rPr lang="en-US" u="sng" dirty="0"/>
              <a:t>Animated slide - Conversion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notes: Read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Animate slide – Customer Journey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notes: Read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9FD102-186E-5340-8976-F63359FD8F92}" type="slidenum">
              <a:rPr lang="en-US" smtClean="0"/>
              <a:t>9</a:t>
            </a:fld>
            <a:endParaRPr lang="en-US"/>
          </a:p>
        </p:txBody>
      </p:sp>
    </p:spTree>
    <p:extLst>
      <p:ext uri="{BB962C8B-B14F-4D97-AF65-F5344CB8AC3E}">
        <p14:creationId xmlns:p14="http://schemas.microsoft.com/office/powerpoint/2010/main" val="188889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listed here.</a:t>
            </a:r>
          </a:p>
          <a:p>
            <a:endParaRPr lang="en-US" dirty="0"/>
          </a:p>
        </p:txBody>
      </p:sp>
      <p:sp>
        <p:nvSpPr>
          <p:cNvPr id="4" name="Slide Number Placeholder 3"/>
          <p:cNvSpPr>
            <a:spLocks noGrp="1"/>
          </p:cNvSpPr>
          <p:nvPr>
            <p:ph type="sldNum" sz="quarter" idx="5"/>
          </p:nvPr>
        </p:nvSpPr>
        <p:spPr/>
        <p:txBody>
          <a:bodyPr/>
          <a:lstStyle/>
          <a:p>
            <a:fld id="{309FD102-186E-5340-8976-F63359FD8F92}" type="slidenum">
              <a:rPr lang="en-US" smtClean="0"/>
              <a:t>10</a:t>
            </a:fld>
            <a:endParaRPr lang="en-US"/>
          </a:p>
        </p:txBody>
      </p:sp>
    </p:spTree>
    <p:extLst>
      <p:ext uri="{BB962C8B-B14F-4D97-AF65-F5344CB8AC3E}">
        <p14:creationId xmlns:p14="http://schemas.microsoft.com/office/powerpoint/2010/main" val="352238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Speaker Note:</a:t>
            </a:r>
            <a:endParaRPr lang="en-SG" sz="1200" b="1" dirty="0">
              <a:solidFill>
                <a:schemeClr val="bg1"/>
              </a:solidFill>
              <a:latin typeface="Avenir Book" panose="02000503020000020003" pitchFamily="2" charset="0"/>
            </a:endParaRPr>
          </a:p>
          <a:p>
            <a:r>
              <a:rPr lang="en-SG" dirty="0"/>
              <a:t>For video and display ad strategies in the See and Think stages, we are bringing brand awareness to the </a:t>
            </a:r>
            <a:r>
              <a:rPr lang="en-SG" sz="1200" b="0" i="0" u="none" strike="noStrike" kern="1200" dirty="0">
                <a:solidFill>
                  <a:schemeClr val="tx1"/>
                </a:solidFill>
                <a:effectLst/>
                <a:latin typeface="+mn-lt"/>
                <a:ea typeface="+mn-ea"/>
                <a:cs typeface="+mn-cs"/>
              </a:rPr>
              <a:t>Affinity Audiences who are interested in pets-related topics such as how to care for their pet and what type of food to feed their pets which are important to our brand’s message. We are also targeting similar audiences who are millennials with pets to let them know the existence of Royal Canin and what we can provide for their pets.</a:t>
            </a:r>
          </a:p>
          <a:p>
            <a:endParaRPr lang="en-SG"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We will use Short-form video and Outstream video ads to tell the story of owning a pet from the pet’s POV and tie it in with our core message “We are here to make owning a pet easy for you”. We choose to use video ads for promoting brand awareness as it is the most compelling way to narrate the storyline from different pet’s POV.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SG" sz="1200" b="0" i="0" u="none" strike="noStrike" kern="1200" dirty="0">
              <a:solidFill>
                <a:schemeClr val="tx1"/>
              </a:solidFill>
              <a:effectLst/>
              <a:latin typeface="+mn-lt"/>
              <a:ea typeface="+mn-ea"/>
              <a:cs typeface="+mn-cs"/>
            </a:endParaRPr>
          </a:p>
          <a:p>
            <a:pPr rtl="0" fontAlgn="base"/>
            <a:r>
              <a:rPr lang="en-SG" sz="1200" b="0" i="0" u="none" strike="noStrike" kern="1200" dirty="0">
                <a:solidFill>
                  <a:schemeClr val="tx1"/>
                </a:solidFill>
                <a:effectLst/>
                <a:latin typeface="+mn-lt"/>
                <a:ea typeface="+mn-ea"/>
                <a:cs typeface="+mn-cs"/>
              </a:rPr>
              <a:t>We aim to reach these potential customers where they are on the web such as </a:t>
            </a:r>
            <a:r>
              <a:rPr lang="en-US" sz="1200" kern="1200" dirty="0">
                <a:solidFill>
                  <a:schemeClr val="tx1"/>
                </a:solidFill>
                <a:latin typeface="+mn-lt"/>
                <a:ea typeface="+mn-ea"/>
                <a:cs typeface="+mn-cs"/>
              </a:rPr>
              <a:t>before pet care videos, on pet care websites/blogs/review sites </a:t>
            </a:r>
            <a:r>
              <a:rPr lang="en-SG" sz="1200" b="0" i="0" u="none" strike="noStrike" kern="1200" dirty="0">
                <a:solidFill>
                  <a:schemeClr val="tx1"/>
                </a:solidFill>
                <a:effectLst/>
                <a:latin typeface="+mn-lt"/>
                <a:ea typeface="+mn-ea"/>
                <a:cs typeface="+mn-cs"/>
              </a:rPr>
              <a:t>and increase Royal Canin’s visibility with affinity audiences and similar audiences to build a better recall rate for our brand and to increase brand interactions with our potential customers.</a:t>
            </a:r>
            <a:endParaRPr lang="en-SG" dirty="0"/>
          </a:p>
        </p:txBody>
      </p:sp>
      <p:sp>
        <p:nvSpPr>
          <p:cNvPr id="4" name="Slide Number Placeholder 3"/>
          <p:cNvSpPr>
            <a:spLocks noGrp="1"/>
          </p:cNvSpPr>
          <p:nvPr>
            <p:ph type="sldNum" sz="quarter" idx="5"/>
          </p:nvPr>
        </p:nvSpPr>
        <p:spPr/>
        <p:txBody>
          <a:bodyPr/>
          <a:lstStyle/>
          <a:p>
            <a:fld id="{17DB21C5-2B7E-5545-B2E7-A65CFBF6A129}" type="slidenum">
              <a:rPr lang="en-US" smtClean="0"/>
              <a:t>11</a:t>
            </a:fld>
            <a:endParaRPr lang="en-US"/>
          </a:p>
        </p:txBody>
      </p:sp>
    </p:spTree>
    <p:extLst>
      <p:ext uri="{BB962C8B-B14F-4D97-AF65-F5344CB8AC3E}">
        <p14:creationId xmlns:p14="http://schemas.microsoft.com/office/powerpoint/2010/main" val="4059052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FC58-9095-1745-9645-FDCC5832B9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304F4A-4AB2-EB4C-9E26-158A1A603E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8567A-5DF6-B440-8553-A6CB65925049}"/>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5" name="Footer Placeholder 4">
            <a:extLst>
              <a:ext uri="{FF2B5EF4-FFF2-40B4-BE49-F238E27FC236}">
                <a16:creationId xmlns:a16="http://schemas.microsoft.com/office/drawing/2014/main" id="{D93EA980-6CCA-A14A-BB0B-1ADBD3EEF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FB29A-BAC3-8A46-A827-1EF882705381}"/>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143151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4F21-73DA-3641-9A9C-C1678464A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8C79B8-0DE0-B341-B63F-85FA76E0F95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806CEC-CBC4-AF4C-A048-8F0C2BEC8DEF}"/>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5" name="Footer Placeholder 4">
            <a:extLst>
              <a:ext uri="{FF2B5EF4-FFF2-40B4-BE49-F238E27FC236}">
                <a16:creationId xmlns:a16="http://schemas.microsoft.com/office/drawing/2014/main" id="{CC152310-9766-024B-AED3-C7A6AD366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3242C-3CBC-8947-8F5D-E8984E95F682}"/>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283968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E4C18A-593E-9B4C-B32F-8C419F145E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D4052A-FE0C-4B46-85DD-AA28B8D66A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190090-1F00-5343-99F5-09462DD86A52}"/>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5" name="Footer Placeholder 4">
            <a:extLst>
              <a:ext uri="{FF2B5EF4-FFF2-40B4-BE49-F238E27FC236}">
                <a16:creationId xmlns:a16="http://schemas.microsoft.com/office/drawing/2014/main" id="{AB57668E-BA12-7B40-8E46-F2AD865F6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5865C-C2D1-2B49-9E1C-73D22926C509}"/>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36946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25302-1A20-7244-A22D-9D94321553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9F88D6-9D27-874E-B790-E81D150879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DA7E1E-BE30-504B-B107-C54EC0138830}"/>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5" name="Footer Placeholder 4">
            <a:extLst>
              <a:ext uri="{FF2B5EF4-FFF2-40B4-BE49-F238E27FC236}">
                <a16:creationId xmlns:a16="http://schemas.microsoft.com/office/drawing/2014/main" id="{CF3357D0-EEA2-9E4D-B7B5-EFD2A4264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E8ABB-EB0A-EA43-B338-9397A51D6466}"/>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3979359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2597-4CA0-D044-8563-091E1B0D80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EB387F-EF10-3942-B5E7-F195273323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9A046F-44E6-E445-BF9F-9D4360EA3509}"/>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5" name="Footer Placeholder 4">
            <a:extLst>
              <a:ext uri="{FF2B5EF4-FFF2-40B4-BE49-F238E27FC236}">
                <a16:creationId xmlns:a16="http://schemas.microsoft.com/office/drawing/2014/main" id="{B5328B37-8846-AF41-92C9-3EAB66DCB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D3295-F01F-3E44-831E-F3B4B7697FCA}"/>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318221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8D47-805E-9040-B095-0642A8E38F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130337-73DF-4448-809A-A8ECD4FA043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6153AC-8E9C-EE45-A73C-FF1D08D85A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49C2FE-4EDF-8E43-86B7-104F3E96D154}"/>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6" name="Footer Placeholder 5">
            <a:extLst>
              <a:ext uri="{FF2B5EF4-FFF2-40B4-BE49-F238E27FC236}">
                <a16:creationId xmlns:a16="http://schemas.microsoft.com/office/drawing/2014/main" id="{D69A6388-59E1-9F40-8A9A-3E319E8E4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F42C0-A20B-0447-91E7-063C5B0A3631}"/>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818050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D50F-2611-754D-B356-83ED72EC17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F5857-940A-DB47-A0A8-1865E5D8C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A9AAE1E-05A3-5445-A0C2-3A227E151A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577DB2-FEFD-B446-AECB-654B701384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51CEBE-2391-7949-925E-8003109339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752019-F396-2546-9464-2607E748C3DD}"/>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8" name="Footer Placeholder 7">
            <a:extLst>
              <a:ext uri="{FF2B5EF4-FFF2-40B4-BE49-F238E27FC236}">
                <a16:creationId xmlns:a16="http://schemas.microsoft.com/office/drawing/2014/main" id="{74EBF621-69FE-D04B-97AC-8CFBA3F5D0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ADB4A8-1FD4-0947-AE2E-EB6B9017E084}"/>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1548609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BCED-C3DA-9545-B753-DA93D11A25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CCDF76-E632-784E-8F92-084F27585B92}"/>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4" name="Footer Placeholder 3">
            <a:extLst>
              <a:ext uri="{FF2B5EF4-FFF2-40B4-BE49-F238E27FC236}">
                <a16:creationId xmlns:a16="http://schemas.microsoft.com/office/drawing/2014/main" id="{B78AB659-56AA-C64B-8A3A-DC82FAECD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11DA08-666C-9740-9B2F-1CE5E5E4E357}"/>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245628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964F6-F1DE-E549-8CF4-C99B3FF645B1}"/>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3" name="Footer Placeholder 2">
            <a:extLst>
              <a:ext uri="{FF2B5EF4-FFF2-40B4-BE49-F238E27FC236}">
                <a16:creationId xmlns:a16="http://schemas.microsoft.com/office/drawing/2014/main" id="{1024D15D-60DB-254C-BB02-FF39732273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FA56B-8482-3442-9813-4EA1CDD51167}"/>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945092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5D2C-3B79-D742-B694-F8EB494DF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F34114-3562-414D-897A-CD942308BC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FBC7A3-5031-4849-8E52-D504993F2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A3B954-9567-AE49-A134-066E0FBF08E4}"/>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6" name="Footer Placeholder 5">
            <a:extLst>
              <a:ext uri="{FF2B5EF4-FFF2-40B4-BE49-F238E27FC236}">
                <a16:creationId xmlns:a16="http://schemas.microsoft.com/office/drawing/2014/main" id="{51FF7DB2-BB35-6540-B5C4-6C232C876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6D88D-FDAA-6F40-8B57-E04CEF63D88A}"/>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179706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A8C2-9120-9944-B019-EDC1D4BA6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6BF282-F955-7842-A07E-915840804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B37C38-9A22-7146-B9C2-D233B11565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73C325-9331-D748-9E1B-29DF1D8378D3}"/>
              </a:ext>
            </a:extLst>
          </p:cNvPr>
          <p:cNvSpPr>
            <a:spLocks noGrp="1"/>
          </p:cNvSpPr>
          <p:nvPr>
            <p:ph type="dt" sz="half" idx="10"/>
          </p:nvPr>
        </p:nvSpPr>
        <p:spPr/>
        <p:txBody>
          <a:bodyPr/>
          <a:lstStyle/>
          <a:p>
            <a:fld id="{0DE5D1C4-10DF-0D43-8AB6-0F1C672FCCE5}" type="datetimeFigureOut">
              <a:rPr lang="en-US" smtClean="0"/>
              <a:t>4/23/2019</a:t>
            </a:fld>
            <a:endParaRPr lang="en-US"/>
          </a:p>
        </p:txBody>
      </p:sp>
      <p:sp>
        <p:nvSpPr>
          <p:cNvPr id="6" name="Footer Placeholder 5">
            <a:extLst>
              <a:ext uri="{FF2B5EF4-FFF2-40B4-BE49-F238E27FC236}">
                <a16:creationId xmlns:a16="http://schemas.microsoft.com/office/drawing/2014/main" id="{E18AA2D3-44DC-4D4F-93DC-9ABAFD57C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B8EBB-48FD-B845-A0E9-0BE03C989F5A}"/>
              </a:ext>
            </a:extLst>
          </p:cNvPr>
          <p:cNvSpPr>
            <a:spLocks noGrp="1"/>
          </p:cNvSpPr>
          <p:nvPr>
            <p:ph type="sldNum" sz="quarter" idx="12"/>
          </p:nvPr>
        </p:nvSpPr>
        <p:spPr/>
        <p:txBody>
          <a:bodyPr/>
          <a:lstStyle/>
          <a:p>
            <a:fld id="{684368BF-2EA4-AD4F-8FEB-05BBB2FBAC64}" type="slidenum">
              <a:rPr lang="en-US" smtClean="0"/>
              <a:t>‹#›</a:t>
            </a:fld>
            <a:endParaRPr lang="en-US"/>
          </a:p>
        </p:txBody>
      </p:sp>
    </p:spTree>
    <p:extLst>
      <p:ext uri="{BB962C8B-B14F-4D97-AF65-F5344CB8AC3E}">
        <p14:creationId xmlns:p14="http://schemas.microsoft.com/office/powerpoint/2010/main" val="2544728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1BEF21-03FD-5340-9753-8FE16A7B2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968D2D-D883-B84B-8E14-641EE4CFF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E6E6B-C1EC-6B4B-B168-447165FC2C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5D1C4-10DF-0D43-8AB6-0F1C672FCCE5}" type="datetimeFigureOut">
              <a:rPr lang="en-US" smtClean="0"/>
              <a:t>4/23/2019</a:t>
            </a:fld>
            <a:endParaRPr lang="en-US"/>
          </a:p>
        </p:txBody>
      </p:sp>
      <p:sp>
        <p:nvSpPr>
          <p:cNvPr id="5" name="Footer Placeholder 4">
            <a:extLst>
              <a:ext uri="{FF2B5EF4-FFF2-40B4-BE49-F238E27FC236}">
                <a16:creationId xmlns:a16="http://schemas.microsoft.com/office/drawing/2014/main" id="{4304B040-4DC5-E145-823E-50FC4F531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F6A958-207D-C143-B1F5-D3AEAFCE63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368BF-2EA4-AD4F-8FEB-05BBB2FBAC64}" type="slidenum">
              <a:rPr lang="en-US" smtClean="0"/>
              <a:t>‹#›</a:t>
            </a:fld>
            <a:endParaRPr lang="en-US"/>
          </a:p>
        </p:txBody>
      </p:sp>
    </p:spTree>
    <p:extLst>
      <p:ext uri="{BB962C8B-B14F-4D97-AF65-F5344CB8AC3E}">
        <p14:creationId xmlns:p14="http://schemas.microsoft.com/office/powerpoint/2010/main" val="1457554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13.png"/><Relationship Id="rId7" Type="http://schemas.openxmlformats.org/officeDocument/2006/relationships/slide" Target="slide1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17.png"/><Relationship Id="rId7" Type="http://schemas.openxmlformats.org/officeDocument/2006/relationships/slide" Target="slide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tiff"/><Relationship Id="rId5" Type="http://schemas.openxmlformats.org/officeDocument/2006/relationships/image" Target="../media/image1.tiff"/><Relationship Id="rId10" Type="http://schemas.openxmlformats.org/officeDocument/2006/relationships/image" Target="../media/image8.png"/><Relationship Id="rId4" Type="http://schemas.openxmlformats.org/officeDocument/2006/relationships/notesSlide" Target="../notesSlides/notesSlide5.xml"/><Relationship Id="rId9"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0CCD633-D6F6-314E-9F41-ED5822897A1A}"/>
              </a:ext>
            </a:extLst>
          </p:cNvPr>
          <p:cNvSpPr/>
          <p:nvPr/>
        </p:nvSpPr>
        <p:spPr>
          <a:xfrm>
            <a:off x="-806872" y="3735466"/>
            <a:ext cx="3889938" cy="3889938"/>
          </a:xfrm>
          <a:prstGeom prst="ellipse">
            <a:avLst/>
          </a:prstGeom>
          <a:solidFill>
            <a:srgbClr val="C00000">
              <a:alpha val="9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93B89C0-97E1-BA4F-8C8C-CB6FEF5FC71A}"/>
              </a:ext>
            </a:extLst>
          </p:cNvPr>
          <p:cNvSpPr/>
          <p:nvPr/>
        </p:nvSpPr>
        <p:spPr>
          <a:xfrm>
            <a:off x="202301" y="2351951"/>
            <a:ext cx="4280687" cy="4280687"/>
          </a:xfrm>
          <a:prstGeom prst="ellipse">
            <a:avLst/>
          </a:prstGeom>
          <a:solidFill>
            <a:schemeClr val="accent2">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A4F3CDC-59C3-E142-8D09-783A98BF0864}"/>
              </a:ext>
            </a:extLst>
          </p:cNvPr>
          <p:cNvSpPr/>
          <p:nvPr/>
        </p:nvSpPr>
        <p:spPr>
          <a:xfrm>
            <a:off x="3392894" y="2668707"/>
            <a:ext cx="3889938" cy="3889938"/>
          </a:xfrm>
          <a:prstGeom prst="ellipse">
            <a:avLst/>
          </a:prstGeom>
          <a:solidFill>
            <a:srgbClr val="FFC000">
              <a:alpha val="9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E2F33B6-1B16-484F-B01C-22593C7CAEE5}"/>
              </a:ext>
            </a:extLst>
          </p:cNvPr>
          <p:cNvSpPr/>
          <p:nvPr/>
        </p:nvSpPr>
        <p:spPr>
          <a:xfrm>
            <a:off x="4092106" y="283221"/>
            <a:ext cx="4358860" cy="4358860"/>
          </a:xfrm>
          <a:prstGeom prst="ellipse">
            <a:avLst/>
          </a:prstGeom>
          <a:solidFill>
            <a:srgbClr val="0070C0">
              <a:alpha val="9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FE2DE27-079C-A44C-A38F-40F82BD42FC9}"/>
              </a:ext>
            </a:extLst>
          </p:cNvPr>
          <p:cNvSpPr/>
          <p:nvPr/>
        </p:nvSpPr>
        <p:spPr>
          <a:xfrm>
            <a:off x="7237503" y="412195"/>
            <a:ext cx="4513024" cy="4513024"/>
          </a:xfrm>
          <a:prstGeom prst="ellipse">
            <a:avLst/>
          </a:prstGeom>
          <a:solidFill>
            <a:srgbClr val="00B050">
              <a:alpha val="9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28C07A2-AAF0-6F47-9CDB-5FAE473FC29F}"/>
              </a:ext>
            </a:extLst>
          </p:cNvPr>
          <p:cNvSpPr/>
          <p:nvPr/>
        </p:nvSpPr>
        <p:spPr>
          <a:xfrm>
            <a:off x="8726095" y="-1816662"/>
            <a:ext cx="4199766" cy="4199766"/>
          </a:xfrm>
          <a:prstGeom prst="ellipse">
            <a:avLst/>
          </a:prstGeom>
          <a:solidFill>
            <a:schemeClr val="accent6">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32CE641C-793A-4442-A47F-B48F88F41514}"/>
              </a:ext>
            </a:extLst>
          </p:cNvPr>
          <p:cNvSpPr>
            <a:spLocks noGrp="1"/>
          </p:cNvSpPr>
          <p:nvPr>
            <p:ph type="ctrTitle"/>
          </p:nvPr>
        </p:nvSpPr>
        <p:spPr>
          <a:xfrm>
            <a:off x="712025" y="3080011"/>
            <a:ext cx="9144000" cy="2387600"/>
          </a:xfrm>
        </p:spPr>
        <p:txBody>
          <a:bodyPr/>
          <a:lstStyle/>
          <a:p>
            <a:pPr algn="l"/>
            <a:r>
              <a:rPr lang="en-US" b="1" dirty="0">
                <a:solidFill>
                  <a:schemeClr val="bg1"/>
                </a:solidFill>
                <a:latin typeface="Avenir Next" panose="020B0503020202020204" pitchFamily="34" charset="0"/>
              </a:rPr>
              <a:t>Group 7</a:t>
            </a:r>
          </a:p>
        </p:txBody>
      </p:sp>
    </p:spTree>
    <p:extLst>
      <p:ext uri="{BB962C8B-B14F-4D97-AF65-F5344CB8AC3E}">
        <p14:creationId xmlns:p14="http://schemas.microsoft.com/office/powerpoint/2010/main" val="154018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8C5C058-D09C-1B4E-BBCD-C7FFA46425D9}"/>
              </a:ext>
            </a:extLst>
          </p:cNvPr>
          <p:cNvGrpSpPr/>
          <p:nvPr/>
        </p:nvGrpSpPr>
        <p:grpSpPr>
          <a:xfrm>
            <a:off x="532958" y="25791"/>
            <a:ext cx="6832209" cy="6832209"/>
            <a:chOff x="5359791" y="25791"/>
            <a:chExt cx="6832209" cy="6832209"/>
          </a:xfrm>
        </p:grpSpPr>
        <p:grpSp>
          <p:nvGrpSpPr>
            <p:cNvPr id="74" name="Group 73">
              <a:extLst>
                <a:ext uri="{FF2B5EF4-FFF2-40B4-BE49-F238E27FC236}">
                  <a16:creationId xmlns:a16="http://schemas.microsoft.com/office/drawing/2014/main" id="{BD7BC4DF-373E-FE43-BEEF-59D621D91F2D}"/>
                </a:ext>
              </a:extLst>
            </p:cNvPr>
            <p:cNvGrpSpPr/>
            <p:nvPr/>
          </p:nvGrpSpPr>
          <p:grpSpPr>
            <a:xfrm>
              <a:off x="5359791" y="25791"/>
              <a:ext cx="6832209" cy="6832209"/>
              <a:chOff x="5359791" y="25791"/>
              <a:chExt cx="6832209" cy="6832209"/>
            </a:xfrm>
          </p:grpSpPr>
          <p:grpSp>
            <p:nvGrpSpPr>
              <p:cNvPr id="79" name="Group 78">
                <a:extLst>
                  <a:ext uri="{FF2B5EF4-FFF2-40B4-BE49-F238E27FC236}">
                    <a16:creationId xmlns:a16="http://schemas.microsoft.com/office/drawing/2014/main" id="{7E9A25CC-3B28-A84A-B4C2-52A87FC8EF3E}"/>
                  </a:ext>
                </a:extLst>
              </p:cNvPr>
              <p:cNvGrpSpPr/>
              <p:nvPr/>
            </p:nvGrpSpPr>
            <p:grpSpPr>
              <a:xfrm>
                <a:off x="5359791" y="25791"/>
                <a:ext cx="6832209" cy="6832209"/>
                <a:chOff x="5359791" y="25791"/>
                <a:chExt cx="6832209" cy="6832209"/>
              </a:xfrm>
            </p:grpSpPr>
            <p:pic>
              <p:nvPicPr>
                <p:cNvPr id="81" name="Picture 80">
                  <a:extLst>
                    <a:ext uri="{FF2B5EF4-FFF2-40B4-BE49-F238E27FC236}">
                      <a16:creationId xmlns:a16="http://schemas.microsoft.com/office/drawing/2014/main" id="{8447F3D4-292E-4C44-8A91-CB54E205C5FB}"/>
                    </a:ext>
                  </a:extLst>
                </p:cNvPr>
                <p:cNvPicPr>
                  <a:picLocks noChangeAspect="1"/>
                </p:cNvPicPr>
                <p:nvPr/>
              </p:nvPicPr>
              <p:blipFill>
                <a:blip r:embed="rId3">
                  <a:lum bright="70000" contrast="-70000"/>
                  <a:alphaModFix amt="20000"/>
                </a:blip>
                <a:stretch>
                  <a:fillRect/>
                </a:stretch>
              </p:blipFill>
              <p:spPr>
                <a:xfrm>
                  <a:off x="5359791" y="25791"/>
                  <a:ext cx="6832209" cy="6832209"/>
                </a:xfrm>
                <a:prstGeom prst="rect">
                  <a:avLst/>
                </a:prstGeom>
              </p:spPr>
            </p:pic>
            <p:sp>
              <p:nvSpPr>
                <p:cNvPr id="82" name="Rectangle 81">
                  <a:extLst>
                    <a:ext uri="{FF2B5EF4-FFF2-40B4-BE49-F238E27FC236}">
                      <a16:creationId xmlns:a16="http://schemas.microsoft.com/office/drawing/2014/main" id="{3702D1C8-E24C-A647-9A6E-FD292595B34F}"/>
                    </a:ext>
                  </a:extLst>
                </p:cNvPr>
                <p:cNvSpPr/>
                <p:nvPr/>
              </p:nvSpPr>
              <p:spPr>
                <a:xfrm>
                  <a:off x="11268222" y="3699803"/>
                  <a:ext cx="590843" cy="67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2906171-DC95-AF4A-A26C-DDB2EB387815}"/>
                  </a:ext>
                </a:extLst>
              </p:cNvPr>
              <p:cNvSpPr txBox="1"/>
              <p:nvPr/>
            </p:nvSpPr>
            <p:spPr>
              <a:xfrm>
                <a:off x="5909979" y="3324808"/>
                <a:ext cx="3494324" cy="2123658"/>
              </a:xfrm>
              <a:prstGeom prst="rect">
                <a:avLst/>
              </a:prstGeom>
              <a:noFill/>
            </p:spPr>
            <p:txBody>
              <a:bodyPr wrap="square" rtlCol="0">
                <a:spAutoFit/>
              </a:bodyPr>
              <a:lstStyle/>
              <a:p>
                <a:pPr algn="ctr"/>
                <a:r>
                  <a:rPr lang="en-US" sz="4400" b="1" dirty="0">
                    <a:solidFill>
                      <a:schemeClr val="tx1">
                        <a:lumMod val="50000"/>
                        <a:lumOff val="50000"/>
                      </a:schemeClr>
                    </a:solidFill>
                    <a:latin typeface="Avenir Black" panose="02000503020000020003" pitchFamily="2" charset="0"/>
                  </a:rPr>
                  <a:t>Video &amp; Display</a:t>
                </a:r>
                <a:br>
                  <a:rPr lang="en-US" sz="4400" b="1" dirty="0">
                    <a:solidFill>
                      <a:schemeClr val="tx1">
                        <a:lumMod val="50000"/>
                        <a:lumOff val="50000"/>
                      </a:schemeClr>
                    </a:solidFill>
                    <a:latin typeface="Avenir Black" panose="02000503020000020003" pitchFamily="2" charset="0"/>
                  </a:rPr>
                </a:br>
                <a:r>
                  <a:rPr lang="en-US" sz="4400" b="1" dirty="0">
                    <a:solidFill>
                      <a:schemeClr val="tx1">
                        <a:lumMod val="50000"/>
                        <a:lumOff val="50000"/>
                      </a:schemeClr>
                    </a:solidFill>
                    <a:latin typeface="Avenir Black" panose="02000503020000020003" pitchFamily="2" charset="0"/>
                  </a:rPr>
                  <a:t>Strategy</a:t>
                </a:r>
              </a:p>
            </p:txBody>
          </p:sp>
        </p:grpSp>
        <p:sp>
          <p:nvSpPr>
            <p:cNvPr id="75" name="TextBox 74">
              <a:hlinkClick r:id="" action="ppaction://hlinkshowjump?jump=nextslide"/>
              <a:extLst>
                <a:ext uri="{FF2B5EF4-FFF2-40B4-BE49-F238E27FC236}">
                  <a16:creationId xmlns:a16="http://schemas.microsoft.com/office/drawing/2014/main" id="{C68F06A8-D31D-1642-B77E-5DA4B3BC9677}"/>
                </a:ext>
              </a:extLst>
            </p:cNvPr>
            <p:cNvSpPr txBox="1"/>
            <p:nvPr/>
          </p:nvSpPr>
          <p:spPr>
            <a:xfrm>
              <a:off x="6343856" y="1204842"/>
              <a:ext cx="872355" cy="584775"/>
            </a:xfrm>
            <a:prstGeom prst="rect">
              <a:avLst/>
            </a:prstGeom>
            <a:noFill/>
          </p:spPr>
          <p:txBody>
            <a:bodyPr wrap="none" rtlCol="0">
              <a:spAutoFit/>
            </a:bodyPr>
            <a:lstStyle/>
            <a:p>
              <a:pPr algn="ctr"/>
              <a:r>
                <a:rPr lang="en-US" sz="3200" b="1" dirty="0">
                  <a:solidFill>
                    <a:srgbClr val="0070C0"/>
                  </a:solidFill>
                  <a:latin typeface="Avenir Medium" panose="02000503020000020003" pitchFamily="2" charset="0"/>
                </a:rPr>
                <a:t>See</a:t>
              </a:r>
            </a:p>
          </p:txBody>
        </p:sp>
        <p:sp>
          <p:nvSpPr>
            <p:cNvPr id="76" name="TextBox 75">
              <a:hlinkClick r:id="" action="ppaction://hlinkshowjump?jump=nextslide"/>
              <a:extLst>
                <a:ext uri="{FF2B5EF4-FFF2-40B4-BE49-F238E27FC236}">
                  <a16:creationId xmlns:a16="http://schemas.microsoft.com/office/drawing/2014/main" id="{C04EF9E7-B3D5-644C-87DF-05FAC84D932D}"/>
                </a:ext>
              </a:extLst>
            </p:cNvPr>
            <p:cNvSpPr txBox="1"/>
            <p:nvPr/>
          </p:nvSpPr>
          <p:spPr>
            <a:xfrm>
              <a:off x="8255170" y="1330499"/>
              <a:ext cx="1191352" cy="584775"/>
            </a:xfrm>
            <a:prstGeom prst="rect">
              <a:avLst/>
            </a:prstGeom>
            <a:noFill/>
          </p:spPr>
          <p:txBody>
            <a:bodyPr wrap="none" rtlCol="0">
              <a:spAutoFit/>
            </a:bodyPr>
            <a:lstStyle/>
            <a:p>
              <a:pPr algn="ctr"/>
              <a:r>
                <a:rPr lang="en-US" sz="3200" b="1" dirty="0">
                  <a:solidFill>
                    <a:schemeClr val="accent6"/>
                  </a:solidFill>
                  <a:latin typeface="Avenir Medium" panose="02000503020000020003" pitchFamily="2" charset="0"/>
                </a:rPr>
                <a:t>Think</a:t>
              </a:r>
            </a:p>
          </p:txBody>
        </p:sp>
        <p:sp>
          <p:nvSpPr>
            <p:cNvPr id="77" name="TextBox 76">
              <a:hlinkClick r:id="rId4" action="ppaction://hlinksldjump"/>
              <a:extLst>
                <a:ext uri="{FF2B5EF4-FFF2-40B4-BE49-F238E27FC236}">
                  <a16:creationId xmlns:a16="http://schemas.microsoft.com/office/drawing/2014/main" id="{EF007D6F-5733-6744-BD06-3DB500E7FCC9}"/>
                </a:ext>
              </a:extLst>
            </p:cNvPr>
            <p:cNvSpPr txBox="1"/>
            <p:nvPr/>
          </p:nvSpPr>
          <p:spPr>
            <a:xfrm>
              <a:off x="9962150" y="2761954"/>
              <a:ext cx="732894" cy="584775"/>
            </a:xfrm>
            <a:prstGeom prst="rect">
              <a:avLst/>
            </a:prstGeom>
            <a:noFill/>
          </p:spPr>
          <p:txBody>
            <a:bodyPr wrap="none" rtlCol="0">
              <a:spAutoFit/>
            </a:bodyPr>
            <a:lstStyle/>
            <a:p>
              <a:pPr algn="ctr"/>
              <a:r>
                <a:rPr lang="en-US" sz="3200" b="1" dirty="0">
                  <a:solidFill>
                    <a:schemeClr val="accent4"/>
                  </a:solidFill>
                  <a:latin typeface="Avenir Medium" panose="02000503020000020003" pitchFamily="2" charset="0"/>
                </a:rPr>
                <a:t>Do</a:t>
              </a:r>
            </a:p>
          </p:txBody>
        </p:sp>
        <p:sp>
          <p:nvSpPr>
            <p:cNvPr id="78" name="TextBox 77">
              <a:hlinkClick r:id="rId4" action="ppaction://hlinksldjump"/>
              <a:extLst>
                <a:ext uri="{FF2B5EF4-FFF2-40B4-BE49-F238E27FC236}">
                  <a16:creationId xmlns:a16="http://schemas.microsoft.com/office/drawing/2014/main" id="{D00301EE-82D3-CA45-8E6F-645A8741FC4A}"/>
                </a:ext>
              </a:extLst>
            </p:cNvPr>
            <p:cNvSpPr txBox="1"/>
            <p:nvPr/>
          </p:nvSpPr>
          <p:spPr>
            <a:xfrm>
              <a:off x="10015339" y="4757512"/>
              <a:ext cx="1060548" cy="584775"/>
            </a:xfrm>
            <a:prstGeom prst="rect">
              <a:avLst/>
            </a:prstGeom>
            <a:noFill/>
          </p:spPr>
          <p:txBody>
            <a:bodyPr wrap="none" rtlCol="0">
              <a:spAutoFit/>
            </a:bodyPr>
            <a:lstStyle/>
            <a:p>
              <a:pPr algn="ctr"/>
              <a:r>
                <a:rPr lang="en-US" sz="3200" b="1" dirty="0">
                  <a:solidFill>
                    <a:srgbClr val="C00000"/>
                  </a:solidFill>
                  <a:latin typeface="Avenir Medium" panose="02000503020000020003" pitchFamily="2" charset="0"/>
                </a:rPr>
                <a:t>Care</a:t>
              </a:r>
            </a:p>
          </p:txBody>
        </p:sp>
      </p:grpSp>
      <p:sp>
        <p:nvSpPr>
          <p:cNvPr id="53" name="TextBox 52">
            <a:hlinkClick r:id="rId4" action="ppaction://hlinksldjump"/>
            <a:extLst>
              <a:ext uri="{FF2B5EF4-FFF2-40B4-BE49-F238E27FC236}">
                <a16:creationId xmlns:a16="http://schemas.microsoft.com/office/drawing/2014/main" id="{D85D4A56-3E98-2E45-8DEB-A280F1A30C26}"/>
              </a:ext>
            </a:extLst>
          </p:cNvPr>
          <p:cNvSpPr txBox="1"/>
          <p:nvPr/>
        </p:nvSpPr>
        <p:spPr>
          <a:xfrm>
            <a:off x="8193781" y="5779341"/>
            <a:ext cx="3479479" cy="584775"/>
          </a:xfrm>
          <a:prstGeom prst="rect">
            <a:avLst/>
          </a:prstGeom>
          <a:noFill/>
        </p:spPr>
        <p:txBody>
          <a:bodyPr wrap="none" rtlCol="0">
            <a:spAutoFit/>
          </a:bodyPr>
          <a:lstStyle/>
          <a:p>
            <a:pPr algn="ctr"/>
            <a:r>
              <a:rPr lang="en-US" sz="3200" b="1" dirty="0">
                <a:solidFill>
                  <a:schemeClr val="bg1">
                    <a:lumMod val="75000"/>
                  </a:schemeClr>
                </a:solidFill>
                <a:latin typeface="Avenir Medium" panose="02000503020000020003" pitchFamily="2" charset="0"/>
              </a:rPr>
              <a:t>Click on the circle</a:t>
            </a:r>
          </a:p>
        </p:txBody>
      </p:sp>
    </p:spTree>
    <p:extLst>
      <p:ext uri="{BB962C8B-B14F-4D97-AF65-F5344CB8AC3E}">
        <p14:creationId xmlns:p14="http://schemas.microsoft.com/office/powerpoint/2010/main" val="3772893032"/>
      </p:ext>
    </p:extLst>
  </p:cSld>
  <p:clrMapOvr>
    <a:masterClrMapping/>
  </p:clrMapOvr>
  <p:timing>
    <p:tnLst>
      <p:par>
        <p:cTn id="1" dur="indefinite" restart="never" nodeType="tmRoot">
          <p:childTnLst>
            <p:par>
              <p:cTn id="2"/>
            </p:par>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219FB79-879E-EF40-A54B-CA72EEECB3D3}"/>
              </a:ext>
            </a:extLst>
          </p:cNvPr>
          <p:cNvSpPr txBox="1">
            <a:spLocks/>
          </p:cNvSpPr>
          <p:nvPr/>
        </p:nvSpPr>
        <p:spPr>
          <a:xfrm>
            <a:off x="17677056" y="2422121"/>
            <a:ext cx="978862" cy="8571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solidFill>
                  <a:schemeClr val="bg1">
                    <a:lumMod val="95000"/>
                  </a:schemeClr>
                </a:solidFill>
                <a:latin typeface="Avenir Book" panose="02000503020000020003" pitchFamily="2" charset="0"/>
              </a:rPr>
              <a:t>Mobile view of native ads</a:t>
            </a:r>
          </a:p>
        </p:txBody>
      </p:sp>
      <p:sp>
        <p:nvSpPr>
          <p:cNvPr id="24" name="Title 1">
            <a:extLst>
              <a:ext uri="{FF2B5EF4-FFF2-40B4-BE49-F238E27FC236}">
                <a16:creationId xmlns:a16="http://schemas.microsoft.com/office/drawing/2014/main" id="{6C59B0B3-A9E2-2047-8FC0-67B374197364}"/>
              </a:ext>
            </a:extLst>
          </p:cNvPr>
          <p:cNvSpPr txBox="1">
            <a:spLocks/>
          </p:cNvSpPr>
          <p:nvPr/>
        </p:nvSpPr>
        <p:spPr>
          <a:xfrm>
            <a:off x="15091671" y="2422121"/>
            <a:ext cx="978862" cy="8571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solidFill>
                  <a:schemeClr val="bg1">
                    <a:lumMod val="95000"/>
                  </a:schemeClr>
                </a:solidFill>
                <a:latin typeface="Avenir Book" panose="02000503020000020003" pitchFamily="2" charset="0"/>
              </a:rPr>
              <a:t>Desktop browser view of native ads</a:t>
            </a:r>
          </a:p>
        </p:txBody>
      </p:sp>
      <p:grpSp>
        <p:nvGrpSpPr>
          <p:cNvPr id="2" name="Group 1">
            <a:extLst>
              <a:ext uri="{FF2B5EF4-FFF2-40B4-BE49-F238E27FC236}">
                <a16:creationId xmlns:a16="http://schemas.microsoft.com/office/drawing/2014/main" id="{09E7CD47-2B95-D542-84DA-231303855C2F}"/>
              </a:ext>
            </a:extLst>
          </p:cNvPr>
          <p:cNvGrpSpPr/>
          <p:nvPr/>
        </p:nvGrpSpPr>
        <p:grpSpPr>
          <a:xfrm>
            <a:off x="253991" y="222026"/>
            <a:ext cx="11686350" cy="6530923"/>
            <a:chOff x="253991" y="222026"/>
            <a:chExt cx="11686350" cy="6530923"/>
          </a:xfrm>
        </p:grpSpPr>
        <p:sp>
          <p:nvSpPr>
            <p:cNvPr id="4" name="Title 1">
              <a:extLst>
                <a:ext uri="{FF2B5EF4-FFF2-40B4-BE49-F238E27FC236}">
                  <a16:creationId xmlns:a16="http://schemas.microsoft.com/office/drawing/2014/main" id="{61477AFB-FA64-084D-AEFF-55C125A266CD}"/>
                </a:ext>
              </a:extLst>
            </p:cNvPr>
            <p:cNvSpPr txBox="1">
              <a:spLocks/>
            </p:cNvSpPr>
            <p:nvPr/>
          </p:nvSpPr>
          <p:spPr>
            <a:xfrm>
              <a:off x="253991" y="222026"/>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lumMod val="65000"/>
                      <a:lumOff val="35000"/>
                    </a:schemeClr>
                  </a:solidFill>
                  <a:latin typeface="Avenir Next" panose="020B0503020202020204" pitchFamily="34" charset="0"/>
                  <a:cs typeface="Arial" panose="020B0604020202020204" pitchFamily="34" charset="0"/>
                </a:rPr>
                <a:t>Customers in the </a:t>
              </a:r>
              <a:r>
                <a:rPr lang="en-US" sz="3600" b="1" dirty="0">
                  <a:solidFill>
                    <a:schemeClr val="accent1"/>
                  </a:solidFill>
                  <a:latin typeface="Avenir Next" panose="020B0503020202020204" pitchFamily="34" charset="0"/>
                  <a:cs typeface="Arial" panose="020B0604020202020204" pitchFamily="34" charset="0"/>
                </a:rPr>
                <a:t>See </a:t>
              </a:r>
              <a:r>
                <a:rPr lang="en-US" sz="3600" b="1" dirty="0">
                  <a:solidFill>
                    <a:schemeClr val="tx1">
                      <a:lumMod val="65000"/>
                      <a:lumOff val="35000"/>
                    </a:schemeClr>
                  </a:solidFill>
                  <a:latin typeface="Avenir Next" panose="020B0503020202020204" pitchFamily="34" charset="0"/>
                  <a:cs typeface="Arial" panose="020B0604020202020204" pitchFamily="34" charset="0"/>
                </a:rPr>
                <a:t>&amp;</a:t>
              </a:r>
              <a:r>
                <a:rPr lang="en-US" sz="3600" b="1" dirty="0">
                  <a:solidFill>
                    <a:schemeClr val="accent1"/>
                  </a:solidFill>
                  <a:latin typeface="Avenir Next" panose="020B0503020202020204" pitchFamily="34" charset="0"/>
                  <a:cs typeface="Arial" panose="020B0604020202020204" pitchFamily="34" charset="0"/>
                </a:rPr>
                <a:t> </a:t>
              </a:r>
              <a:r>
                <a:rPr lang="en-US" sz="3600" b="1" dirty="0">
                  <a:solidFill>
                    <a:schemeClr val="accent6"/>
                  </a:solidFill>
                  <a:latin typeface="Avenir Next" panose="020B0503020202020204" pitchFamily="34" charset="0"/>
                  <a:cs typeface="Arial" panose="020B0604020202020204" pitchFamily="34" charset="0"/>
                </a:rPr>
                <a:t>Think</a:t>
              </a:r>
              <a:r>
                <a:rPr lang="en-US" sz="3600" b="1" dirty="0">
                  <a:solidFill>
                    <a:schemeClr val="accent1"/>
                  </a:solidFill>
                  <a:latin typeface="Avenir Next" panose="020B0503020202020204" pitchFamily="34" charset="0"/>
                  <a:cs typeface="Arial" panose="020B0604020202020204" pitchFamily="34" charset="0"/>
                </a:rPr>
                <a:t> </a:t>
              </a:r>
              <a:r>
                <a:rPr lang="en-US" sz="3600" b="1" dirty="0">
                  <a:solidFill>
                    <a:schemeClr val="tx1">
                      <a:lumMod val="65000"/>
                      <a:lumOff val="35000"/>
                    </a:schemeClr>
                  </a:solidFill>
                  <a:latin typeface="Avenir Next" panose="020B0503020202020204" pitchFamily="34" charset="0"/>
                  <a:cs typeface="Arial" panose="020B0604020202020204" pitchFamily="34" charset="0"/>
                </a:rPr>
                <a:t>stage</a:t>
              </a:r>
            </a:p>
          </p:txBody>
        </p:sp>
        <p:sp>
          <p:nvSpPr>
            <p:cNvPr id="5" name="TextBox 4">
              <a:extLst>
                <a:ext uri="{FF2B5EF4-FFF2-40B4-BE49-F238E27FC236}">
                  <a16:creationId xmlns:a16="http://schemas.microsoft.com/office/drawing/2014/main" id="{603AE952-8283-5C49-B820-4BEE92CF198D}"/>
                </a:ext>
              </a:extLst>
            </p:cNvPr>
            <p:cNvSpPr txBox="1"/>
            <p:nvPr/>
          </p:nvSpPr>
          <p:spPr>
            <a:xfrm>
              <a:off x="3478305" y="3428962"/>
              <a:ext cx="4331164" cy="3323987"/>
            </a:xfrm>
            <a:prstGeom prst="rect">
              <a:avLst/>
            </a:prstGeom>
            <a:noFill/>
          </p:spPr>
          <p:txBody>
            <a:bodyPr wrap="square" rtlCol="0">
              <a:spAutoFit/>
            </a:bodyPr>
            <a:lstStyle/>
            <a:p>
              <a:r>
                <a:rPr lang="en-US" sz="1400" b="1" dirty="0">
                  <a:latin typeface="+mj-lt"/>
                </a:rPr>
                <a:t>Video ad strategy:</a:t>
              </a:r>
            </a:p>
            <a:p>
              <a:r>
                <a:rPr lang="en-US" sz="1400" u="sng" dirty="0">
                  <a:latin typeface="+mj-lt"/>
                </a:rPr>
                <a:t>What: </a:t>
              </a:r>
              <a:r>
                <a:rPr lang="en-US" sz="1400" dirty="0">
                  <a:latin typeface="+mj-lt"/>
                </a:rPr>
                <a:t>A mix of skippable, un-skippable and out-stream short form videos that is strung together like a mini series that tells the journey of owning a pet from the pet’s POV. In it, there can be subtle product placements and the video can end with Royal </a:t>
              </a:r>
              <a:r>
                <a:rPr lang="en-US" sz="1400" dirty="0" err="1">
                  <a:latin typeface="+mj-lt"/>
                </a:rPr>
                <a:t>Canin’s</a:t>
              </a:r>
              <a:r>
                <a:rPr lang="en-US" sz="1400" dirty="0">
                  <a:latin typeface="+mj-lt"/>
                </a:rPr>
                <a:t> brand message. </a:t>
              </a:r>
            </a:p>
            <a:p>
              <a:endParaRPr lang="en-US" sz="1400" dirty="0">
                <a:latin typeface="+mj-lt"/>
              </a:endParaRPr>
            </a:p>
            <a:p>
              <a:r>
                <a:rPr lang="en-US" sz="1400" u="sng" dirty="0">
                  <a:latin typeface="+mj-lt"/>
                </a:rPr>
                <a:t>Why: </a:t>
              </a:r>
              <a:r>
                <a:rPr lang="en-US" sz="1400" dirty="0">
                  <a:latin typeface="+mj-lt"/>
                </a:rPr>
                <a:t>draw the audience in to the brand message of how we are there every step of the way. Compelling storyline to attract the audience to find out more about the brand.</a:t>
              </a:r>
            </a:p>
            <a:p>
              <a:endParaRPr lang="en-US" sz="1400" dirty="0">
                <a:latin typeface="+mj-lt"/>
              </a:endParaRPr>
            </a:p>
            <a:p>
              <a:r>
                <a:rPr lang="en-US" sz="1400" u="sng" dirty="0">
                  <a:latin typeface="+mj-lt"/>
                </a:rPr>
                <a:t>Where: </a:t>
              </a:r>
              <a:r>
                <a:rPr lang="en-US" sz="1400" dirty="0">
                  <a:latin typeface="+mj-lt"/>
                </a:rPr>
                <a:t>before pet care videos, on pet care websites/blogs/review sites</a:t>
              </a:r>
            </a:p>
            <a:p>
              <a:endParaRPr lang="en-US" sz="1400" dirty="0">
                <a:latin typeface="+mj-lt"/>
              </a:endParaRPr>
            </a:p>
            <a:p>
              <a:r>
                <a:rPr lang="en-US" sz="1400" u="sng" dirty="0">
                  <a:latin typeface="+mj-lt"/>
                </a:rPr>
                <a:t>CTA: </a:t>
              </a:r>
              <a:r>
                <a:rPr lang="en-US" sz="1400" dirty="0">
                  <a:latin typeface="+mj-lt"/>
                </a:rPr>
                <a:t>go to Royal </a:t>
              </a:r>
              <a:r>
                <a:rPr lang="en-US" sz="1400" dirty="0" err="1">
                  <a:latin typeface="+mj-lt"/>
                </a:rPr>
                <a:t>Canin</a:t>
              </a:r>
              <a:r>
                <a:rPr lang="en-US" sz="1400" dirty="0">
                  <a:latin typeface="+mj-lt"/>
                </a:rPr>
                <a:t> website to see the full story</a:t>
              </a:r>
            </a:p>
          </p:txBody>
        </p:sp>
        <p:grpSp>
          <p:nvGrpSpPr>
            <p:cNvPr id="26" name="Group 25">
              <a:extLst>
                <a:ext uri="{FF2B5EF4-FFF2-40B4-BE49-F238E27FC236}">
                  <a16:creationId xmlns:a16="http://schemas.microsoft.com/office/drawing/2014/main" id="{8B8161F1-659E-754F-A4BE-67E147392F5D}"/>
                </a:ext>
              </a:extLst>
            </p:cNvPr>
            <p:cNvGrpSpPr/>
            <p:nvPr/>
          </p:nvGrpSpPr>
          <p:grpSpPr>
            <a:xfrm>
              <a:off x="3740893" y="885601"/>
              <a:ext cx="3805988" cy="2543361"/>
              <a:chOff x="3540091" y="885601"/>
              <a:chExt cx="3805988" cy="2543361"/>
            </a:xfrm>
          </p:grpSpPr>
          <p:pic>
            <p:nvPicPr>
              <p:cNvPr id="7" name="Picture 6">
                <a:extLst>
                  <a:ext uri="{FF2B5EF4-FFF2-40B4-BE49-F238E27FC236}">
                    <a16:creationId xmlns:a16="http://schemas.microsoft.com/office/drawing/2014/main" id="{B9CF315C-0B9F-954F-8C0D-D3F325114C81}"/>
                  </a:ext>
                </a:extLst>
              </p:cNvPr>
              <p:cNvPicPr>
                <a:picLocks noChangeAspect="1"/>
              </p:cNvPicPr>
              <p:nvPr/>
            </p:nvPicPr>
            <p:blipFill>
              <a:blip r:embed="rId3"/>
              <a:stretch>
                <a:fillRect/>
              </a:stretch>
            </p:blipFill>
            <p:spPr>
              <a:xfrm>
                <a:off x="3540091" y="897595"/>
                <a:ext cx="3799185" cy="2531367"/>
              </a:xfrm>
              <a:prstGeom prst="rect">
                <a:avLst/>
              </a:prstGeom>
            </p:spPr>
          </p:pic>
          <p:sp>
            <p:nvSpPr>
              <p:cNvPr id="8" name="Rectangle 7">
                <a:extLst>
                  <a:ext uri="{FF2B5EF4-FFF2-40B4-BE49-F238E27FC236}">
                    <a16:creationId xmlns:a16="http://schemas.microsoft.com/office/drawing/2014/main" id="{B909C29D-3FE9-BB4C-BFF7-A272D863B355}"/>
                  </a:ext>
                </a:extLst>
              </p:cNvPr>
              <p:cNvSpPr/>
              <p:nvPr/>
            </p:nvSpPr>
            <p:spPr>
              <a:xfrm>
                <a:off x="3546894" y="885601"/>
                <a:ext cx="3799185" cy="2161675"/>
              </a:xfrm>
              <a:prstGeom prst="rect">
                <a:avLst/>
              </a:prstGeom>
              <a:solidFill>
                <a:schemeClr val="accent1">
                  <a:alpha val="50196"/>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D79E7E87-7D5C-D04A-9FA4-92D03CB220C4}"/>
                </a:ext>
              </a:extLst>
            </p:cNvPr>
            <p:cNvSpPr/>
            <p:nvPr/>
          </p:nvSpPr>
          <p:spPr>
            <a:xfrm>
              <a:off x="264027" y="812861"/>
              <a:ext cx="3127093" cy="5724644"/>
            </a:xfrm>
            <a:prstGeom prst="rect">
              <a:avLst/>
            </a:prstGeom>
            <a:solidFill>
              <a:schemeClr val="bg1">
                <a:lumMod val="95000"/>
              </a:schemeClr>
            </a:solidFill>
          </p:spPr>
          <p:txBody>
            <a:bodyPr wrap="square">
              <a:spAutoFit/>
            </a:bodyPr>
            <a:lstStyle/>
            <a:p>
              <a:r>
                <a:rPr lang="en-US" sz="1400" b="1" u="sng" dirty="0">
                  <a:latin typeface="Avenir Next" panose="020B0503020202020204" pitchFamily="34" charset="0"/>
                </a:rPr>
                <a:t>Purpose</a:t>
              </a:r>
            </a:p>
            <a:p>
              <a:r>
                <a:rPr lang="en-US" sz="1400" dirty="0">
                  <a:latin typeface="Avenir Next" panose="020B0503020202020204" pitchFamily="34" charset="0"/>
                </a:rPr>
                <a:t>Raising brand and product awareness for the new Royal </a:t>
              </a:r>
              <a:r>
                <a:rPr lang="en-US" sz="1400" dirty="0" err="1">
                  <a:latin typeface="Avenir Next" panose="020B0503020202020204" pitchFamily="34" charset="0"/>
                </a:rPr>
                <a:t>Canin</a:t>
              </a:r>
              <a:r>
                <a:rPr lang="en-US" sz="1400" dirty="0">
                  <a:latin typeface="Avenir Next" panose="020B0503020202020204" pitchFamily="34" charset="0"/>
                </a:rPr>
                <a:t> brand.</a:t>
              </a:r>
            </a:p>
            <a:p>
              <a:endParaRPr lang="en-US" sz="1400" dirty="0">
                <a:latin typeface="Avenir Next" panose="020B0503020202020204" pitchFamily="34" charset="0"/>
              </a:endParaRPr>
            </a:p>
            <a:p>
              <a:r>
                <a:rPr lang="en-US" sz="1400" b="1" u="sng" dirty="0">
                  <a:latin typeface="Avenir Next" panose="020B0503020202020204" pitchFamily="34" charset="0"/>
                </a:rPr>
                <a:t>Customers</a:t>
              </a:r>
              <a:endParaRPr lang="en-US" sz="1400" dirty="0">
                <a:latin typeface="Avenir Next" panose="020B0503020202020204" pitchFamily="34" charset="0"/>
              </a:endParaRPr>
            </a:p>
            <a:p>
              <a:r>
                <a:rPr lang="en-US" sz="1400" dirty="0">
                  <a:latin typeface="Avenir Next" panose="020B0503020202020204" pitchFamily="34" charset="0"/>
                </a:rPr>
                <a:t>We will use affinity customers and lookalike customers to reach potential customers.</a:t>
              </a:r>
            </a:p>
            <a:p>
              <a:endParaRPr lang="en-US" sz="1400" dirty="0">
                <a:latin typeface="Avenir Next" panose="020B0503020202020204" pitchFamily="34" charset="0"/>
              </a:endParaRPr>
            </a:p>
            <a:p>
              <a:r>
                <a:rPr lang="en-US" sz="1400" dirty="0">
                  <a:latin typeface="Avenir Next" panose="020B0503020202020204" pitchFamily="34" charset="0"/>
                </a:rPr>
                <a:t>Their attributes and interests are as follows:</a:t>
              </a:r>
            </a:p>
            <a:p>
              <a:endParaRPr lang="en-US" sz="1400" dirty="0">
                <a:latin typeface="Avenir Next" panose="020B0503020202020204" pitchFamily="34" charset="0"/>
              </a:endParaRPr>
            </a:p>
            <a:p>
              <a:pPr marL="285750" indent="-285750">
                <a:buFont typeface="Arial" panose="020B0604020202020204" pitchFamily="34" charset="0"/>
                <a:buChar char="•"/>
              </a:pPr>
              <a:r>
                <a:rPr lang="en-US" sz="1200" dirty="0">
                  <a:latin typeface="Avenir Next" panose="020B0503020202020204" pitchFamily="34" charset="0"/>
                </a:rPr>
                <a:t>Demographic: Millennials (age 20-36)</a:t>
              </a:r>
            </a:p>
            <a:p>
              <a:pPr marL="285750" indent="-285750">
                <a:buFont typeface="Arial" panose="020B0604020202020204" pitchFamily="34" charset="0"/>
                <a:buChar char="•"/>
              </a:pPr>
              <a:r>
                <a:rPr lang="en-US" sz="1200" dirty="0">
                  <a:latin typeface="Avenir Next" panose="020B0503020202020204" pitchFamily="34" charset="0"/>
                </a:rPr>
                <a:t>Geography: Singapore</a:t>
              </a:r>
            </a:p>
            <a:p>
              <a:pPr marL="285750" indent="-285750">
                <a:buFont typeface="Arial" panose="020B0604020202020204" pitchFamily="34" charset="0"/>
                <a:buChar char="•"/>
              </a:pPr>
              <a:r>
                <a:rPr lang="en-US" sz="1200" dirty="0">
                  <a:latin typeface="Avenir Next" panose="020B0503020202020204" pitchFamily="34" charset="0"/>
                </a:rPr>
                <a:t>Affinity: Pet lovers, pet owners</a:t>
              </a:r>
            </a:p>
            <a:p>
              <a:pPr marL="285750" indent="-285750">
                <a:buFont typeface="Arial" panose="020B0604020202020204" pitchFamily="34" charset="0"/>
                <a:buChar char="•"/>
              </a:pPr>
              <a:r>
                <a:rPr lang="en-US" sz="1200" dirty="0">
                  <a:latin typeface="Avenir Next" panose="020B0503020202020204" pitchFamily="34" charset="0"/>
                </a:rPr>
                <a:t>Topic pages: pet owners/lovers community, animal welfare pages, pet video channel followers </a:t>
              </a:r>
            </a:p>
            <a:p>
              <a:endParaRPr lang="en-US" sz="1400" dirty="0">
                <a:latin typeface="Avenir Next" panose="020B0503020202020204" pitchFamily="34" charset="0"/>
              </a:endParaRPr>
            </a:p>
            <a:p>
              <a:r>
                <a:rPr lang="en-US" sz="1400" b="1" u="sng" dirty="0">
                  <a:latin typeface="Avenir Next" panose="020B0503020202020204" pitchFamily="34" charset="0"/>
                </a:rPr>
                <a:t>Strategy</a:t>
              </a:r>
            </a:p>
            <a:p>
              <a:r>
                <a:rPr lang="en-US" sz="1400" dirty="0">
                  <a:latin typeface="Avenir Next" panose="020B0503020202020204" pitchFamily="34" charset="0"/>
                </a:rPr>
                <a:t>A blend of video ad + content to draw the audience in. Display and native ads will complement by directing traffic to the video or the website to find out about the full story. </a:t>
              </a:r>
              <a:endParaRPr lang="en-US" sz="1400" b="1" dirty="0">
                <a:latin typeface="Avenir Next" panose="020B0503020202020204" pitchFamily="34" charset="0"/>
              </a:endParaRPr>
            </a:p>
          </p:txBody>
        </p:sp>
        <p:grpSp>
          <p:nvGrpSpPr>
            <p:cNvPr id="27" name="Group 26">
              <a:extLst>
                <a:ext uri="{FF2B5EF4-FFF2-40B4-BE49-F238E27FC236}">
                  <a16:creationId xmlns:a16="http://schemas.microsoft.com/office/drawing/2014/main" id="{AA7F3E87-5608-094C-906D-83F845B251D8}"/>
                </a:ext>
              </a:extLst>
            </p:cNvPr>
            <p:cNvGrpSpPr/>
            <p:nvPr/>
          </p:nvGrpSpPr>
          <p:grpSpPr>
            <a:xfrm>
              <a:off x="8072057" y="2479415"/>
              <a:ext cx="3361424" cy="1899094"/>
              <a:chOff x="7551477" y="1034793"/>
              <a:chExt cx="3284375" cy="1815882"/>
            </a:xfrm>
          </p:grpSpPr>
          <p:pic>
            <p:nvPicPr>
              <p:cNvPr id="16" name="Picture 15">
                <a:extLst>
                  <a:ext uri="{FF2B5EF4-FFF2-40B4-BE49-F238E27FC236}">
                    <a16:creationId xmlns:a16="http://schemas.microsoft.com/office/drawing/2014/main" id="{84044F0A-4908-874A-A263-1657D3657CEC}"/>
                  </a:ext>
                </a:extLst>
              </p:cNvPr>
              <p:cNvPicPr>
                <a:picLocks noChangeAspect="1"/>
              </p:cNvPicPr>
              <p:nvPr/>
            </p:nvPicPr>
            <p:blipFill rotWithShape="1">
              <a:blip r:embed="rId4"/>
              <a:srcRect l="7153" r="6191"/>
              <a:stretch/>
            </p:blipFill>
            <p:spPr>
              <a:xfrm>
                <a:off x="7551477" y="1034793"/>
                <a:ext cx="3284375" cy="1815882"/>
              </a:xfrm>
              <a:prstGeom prst="rect">
                <a:avLst/>
              </a:prstGeom>
            </p:spPr>
          </p:pic>
          <p:sp>
            <p:nvSpPr>
              <p:cNvPr id="17" name="Rectangle 16">
                <a:extLst>
                  <a:ext uri="{FF2B5EF4-FFF2-40B4-BE49-F238E27FC236}">
                    <a16:creationId xmlns:a16="http://schemas.microsoft.com/office/drawing/2014/main" id="{A42F13A3-E71F-2644-9B2D-1907892B5840}"/>
                  </a:ext>
                </a:extLst>
              </p:cNvPr>
              <p:cNvSpPr/>
              <p:nvPr/>
            </p:nvSpPr>
            <p:spPr>
              <a:xfrm>
                <a:off x="7721849" y="2197339"/>
                <a:ext cx="2015412" cy="292214"/>
              </a:xfrm>
              <a:prstGeom prst="rect">
                <a:avLst/>
              </a:prstGeom>
              <a:solidFill>
                <a:schemeClr val="accent1">
                  <a:alpha val="50196"/>
                </a:schemeClr>
              </a:solidFill>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18" name="Rectangle 17">
                <a:extLst>
                  <a:ext uri="{FF2B5EF4-FFF2-40B4-BE49-F238E27FC236}">
                    <a16:creationId xmlns:a16="http://schemas.microsoft.com/office/drawing/2014/main" id="{2986BECD-8F3C-5D40-B4B4-E3F57CC38DFF}"/>
                  </a:ext>
                </a:extLst>
              </p:cNvPr>
              <p:cNvSpPr/>
              <p:nvPr/>
            </p:nvSpPr>
            <p:spPr>
              <a:xfrm>
                <a:off x="9950903" y="1408438"/>
                <a:ext cx="785456" cy="663575"/>
              </a:xfrm>
              <a:prstGeom prst="rect">
                <a:avLst/>
              </a:prstGeom>
              <a:solidFill>
                <a:schemeClr val="accent1">
                  <a:alpha val="50196"/>
                </a:schemeClr>
              </a:solidFill>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dirty="0"/>
              </a:p>
            </p:txBody>
          </p:sp>
        </p:grpSp>
        <p:grpSp>
          <p:nvGrpSpPr>
            <p:cNvPr id="19" name="Group 18">
              <a:extLst>
                <a:ext uri="{FF2B5EF4-FFF2-40B4-BE49-F238E27FC236}">
                  <a16:creationId xmlns:a16="http://schemas.microsoft.com/office/drawing/2014/main" id="{FF8EB209-C6B8-C44C-B0FE-3A7A7D9AD373}"/>
                </a:ext>
              </a:extLst>
            </p:cNvPr>
            <p:cNvGrpSpPr/>
            <p:nvPr/>
          </p:nvGrpSpPr>
          <p:grpSpPr>
            <a:xfrm>
              <a:off x="8078860" y="4790109"/>
              <a:ext cx="1059130" cy="1845806"/>
              <a:chOff x="11062901" y="2814079"/>
              <a:chExt cx="1334004" cy="2372750"/>
            </a:xfrm>
            <a:solidFill>
              <a:srgbClr val="7030A0">
                <a:alpha val="14902"/>
              </a:srgbClr>
            </a:solidFill>
          </p:grpSpPr>
          <p:pic>
            <p:nvPicPr>
              <p:cNvPr id="20" name="Picture 19">
                <a:extLst>
                  <a:ext uri="{FF2B5EF4-FFF2-40B4-BE49-F238E27FC236}">
                    <a16:creationId xmlns:a16="http://schemas.microsoft.com/office/drawing/2014/main" id="{25050744-9DE8-744B-B3E7-DE46A025697C}"/>
                  </a:ext>
                </a:extLst>
              </p:cNvPr>
              <p:cNvPicPr>
                <a:picLocks noChangeAspect="1"/>
              </p:cNvPicPr>
              <p:nvPr/>
            </p:nvPicPr>
            <p:blipFill>
              <a:blip r:embed="rId5"/>
              <a:stretch>
                <a:fillRect/>
              </a:stretch>
            </p:blipFill>
            <p:spPr>
              <a:xfrm>
                <a:off x="11062901" y="2814079"/>
                <a:ext cx="1334004" cy="2372750"/>
              </a:xfrm>
              <a:prstGeom prst="rect">
                <a:avLst/>
              </a:prstGeom>
              <a:grpFill/>
              <a:ln>
                <a:solidFill>
                  <a:srgbClr val="7030A0"/>
                </a:solidFill>
              </a:ln>
            </p:spPr>
          </p:pic>
          <p:sp>
            <p:nvSpPr>
              <p:cNvPr id="21" name="Rectangle 20">
                <a:extLst>
                  <a:ext uri="{FF2B5EF4-FFF2-40B4-BE49-F238E27FC236}">
                    <a16:creationId xmlns:a16="http://schemas.microsoft.com/office/drawing/2014/main" id="{65E36CBD-B8D4-E74A-A0DA-105E17BA099B}"/>
                  </a:ext>
                </a:extLst>
              </p:cNvPr>
              <p:cNvSpPr/>
              <p:nvPr/>
            </p:nvSpPr>
            <p:spPr>
              <a:xfrm>
                <a:off x="11089054" y="4267156"/>
                <a:ext cx="1305049" cy="663575"/>
              </a:xfrm>
              <a:prstGeom prst="rect">
                <a:avLst/>
              </a:prstGeom>
              <a:solidFill>
                <a:schemeClr val="accent1">
                  <a:alpha val="50196"/>
                </a:schemeClr>
              </a:solidFill>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dirty="0"/>
              </a:p>
            </p:txBody>
          </p:sp>
        </p:grpSp>
        <p:sp>
          <p:nvSpPr>
            <p:cNvPr id="25" name="TextBox 24">
              <a:extLst>
                <a:ext uri="{FF2B5EF4-FFF2-40B4-BE49-F238E27FC236}">
                  <a16:creationId xmlns:a16="http://schemas.microsoft.com/office/drawing/2014/main" id="{D495780B-94B9-BB4A-B2A7-138942DFF015}"/>
                </a:ext>
              </a:extLst>
            </p:cNvPr>
            <p:cNvSpPr txBox="1"/>
            <p:nvPr/>
          </p:nvSpPr>
          <p:spPr>
            <a:xfrm>
              <a:off x="7767614" y="870241"/>
              <a:ext cx="4172727" cy="1600438"/>
            </a:xfrm>
            <a:prstGeom prst="rect">
              <a:avLst/>
            </a:prstGeom>
            <a:noFill/>
          </p:spPr>
          <p:txBody>
            <a:bodyPr wrap="square" rtlCol="0">
              <a:spAutoFit/>
            </a:bodyPr>
            <a:lstStyle/>
            <a:p>
              <a:r>
                <a:rPr lang="en-US" sz="1400" b="1" dirty="0">
                  <a:latin typeface="+mj-lt"/>
                </a:rPr>
                <a:t>Image ad strategy</a:t>
              </a:r>
            </a:p>
            <a:p>
              <a:r>
                <a:rPr lang="en-US" sz="1400" dirty="0">
                  <a:latin typeface="+mj-lt"/>
                </a:rPr>
                <a:t>A mix of browser and mobile (because our users are mobile-first) image ads to direct people to the video and website. </a:t>
              </a:r>
            </a:p>
            <a:p>
              <a:endParaRPr lang="en-US" sz="1400" dirty="0">
                <a:latin typeface="+mj-lt"/>
              </a:endParaRPr>
            </a:p>
            <a:p>
              <a:r>
                <a:rPr lang="en-US" sz="1400" dirty="0">
                  <a:latin typeface="+mj-lt"/>
                </a:rPr>
                <a:t>CTA: go to Royal </a:t>
              </a:r>
              <a:r>
                <a:rPr lang="en-US" sz="1400" dirty="0" err="1">
                  <a:latin typeface="+mj-lt"/>
                </a:rPr>
                <a:t>Canin</a:t>
              </a:r>
              <a:r>
                <a:rPr lang="en-US" sz="1400" dirty="0">
                  <a:latin typeface="+mj-lt"/>
                </a:rPr>
                <a:t> website or video channel to see the full story</a:t>
              </a:r>
            </a:p>
          </p:txBody>
        </p:sp>
        <p:pic>
          <p:nvPicPr>
            <p:cNvPr id="28" name="Picture 27">
              <a:extLst>
                <a:ext uri="{FF2B5EF4-FFF2-40B4-BE49-F238E27FC236}">
                  <a16:creationId xmlns:a16="http://schemas.microsoft.com/office/drawing/2014/main" id="{086F1623-B97E-1A40-96AC-0CB91584C43C}"/>
                </a:ext>
              </a:extLst>
            </p:cNvPr>
            <p:cNvPicPr>
              <a:picLocks noChangeAspect="1"/>
            </p:cNvPicPr>
            <p:nvPr/>
          </p:nvPicPr>
          <p:blipFill rotWithShape="1">
            <a:blip r:embed="rId6"/>
            <a:srcRect r="49018"/>
            <a:stretch/>
          </p:blipFill>
          <p:spPr>
            <a:xfrm>
              <a:off x="9444831" y="4567683"/>
              <a:ext cx="2189965" cy="2126618"/>
            </a:xfrm>
            <a:prstGeom prst="rect">
              <a:avLst/>
            </a:prstGeom>
          </p:spPr>
        </p:pic>
        <p:sp>
          <p:nvSpPr>
            <p:cNvPr id="29" name="Rectangle 28">
              <a:extLst>
                <a:ext uri="{FF2B5EF4-FFF2-40B4-BE49-F238E27FC236}">
                  <a16:creationId xmlns:a16="http://schemas.microsoft.com/office/drawing/2014/main" id="{25026604-82F5-1E48-BAD4-169380E6375D}"/>
                </a:ext>
              </a:extLst>
            </p:cNvPr>
            <p:cNvSpPr/>
            <p:nvPr/>
          </p:nvSpPr>
          <p:spPr>
            <a:xfrm>
              <a:off x="9456664" y="5076706"/>
              <a:ext cx="2205487" cy="1602987"/>
            </a:xfrm>
            <a:prstGeom prst="rect">
              <a:avLst/>
            </a:prstGeom>
            <a:solidFill>
              <a:schemeClr val="accent1">
                <a:alpha val="50196"/>
              </a:schemeClr>
            </a:solidFill>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grpSp>
      <p:grpSp>
        <p:nvGrpSpPr>
          <p:cNvPr id="10" name="Group 9">
            <a:extLst>
              <a:ext uri="{FF2B5EF4-FFF2-40B4-BE49-F238E27FC236}">
                <a16:creationId xmlns:a16="http://schemas.microsoft.com/office/drawing/2014/main" id="{912B8805-8C8F-8C4C-A32D-7B1466BD293D}"/>
              </a:ext>
            </a:extLst>
          </p:cNvPr>
          <p:cNvGrpSpPr/>
          <p:nvPr/>
        </p:nvGrpSpPr>
        <p:grpSpPr>
          <a:xfrm>
            <a:off x="8355685" y="-348069"/>
            <a:ext cx="840640" cy="840640"/>
            <a:chOff x="8355685" y="-348069"/>
            <a:chExt cx="840640" cy="840640"/>
          </a:xfrm>
        </p:grpSpPr>
        <p:sp>
          <p:nvSpPr>
            <p:cNvPr id="33" name="Oval 32">
              <a:extLst>
                <a:ext uri="{FF2B5EF4-FFF2-40B4-BE49-F238E27FC236}">
                  <a16:creationId xmlns:a16="http://schemas.microsoft.com/office/drawing/2014/main" id="{8BD3C85C-070A-8E42-869F-456B40E324DF}"/>
                </a:ext>
              </a:extLst>
            </p:cNvPr>
            <p:cNvSpPr/>
            <p:nvPr/>
          </p:nvSpPr>
          <p:spPr>
            <a:xfrm>
              <a:off x="8355685" y="-348069"/>
              <a:ext cx="840640" cy="840640"/>
            </a:xfrm>
            <a:prstGeom prst="ellipse">
              <a:avLst/>
            </a:prstGeom>
            <a:solidFill>
              <a:schemeClr val="bg1">
                <a:lumMod val="95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23" name="TextBox 22">
              <a:hlinkClick r:id="rId7" action="ppaction://hlinksldjump"/>
              <a:extLst>
                <a:ext uri="{FF2B5EF4-FFF2-40B4-BE49-F238E27FC236}">
                  <a16:creationId xmlns:a16="http://schemas.microsoft.com/office/drawing/2014/main" id="{035ED42D-73E8-D641-A3D3-BAD655C2189D}"/>
                </a:ext>
              </a:extLst>
            </p:cNvPr>
            <p:cNvSpPr txBox="1"/>
            <p:nvPr/>
          </p:nvSpPr>
          <p:spPr>
            <a:xfrm>
              <a:off x="8504612" y="108443"/>
              <a:ext cx="482824" cy="307777"/>
            </a:xfrm>
            <a:prstGeom prst="rect">
              <a:avLst/>
            </a:prstGeom>
            <a:noFill/>
          </p:spPr>
          <p:txBody>
            <a:bodyPr wrap="none" rtlCol="0">
              <a:spAutoFit/>
            </a:bodyPr>
            <a:lstStyle/>
            <a:p>
              <a:pPr algn="ctr"/>
              <a:r>
                <a:rPr lang="en-US" sz="1400" b="1" dirty="0">
                  <a:solidFill>
                    <a:srgbClr val="0070C0"/>
                  </a:solidFill>
                  <a:latin typeface="Avenir Medium" panose="02000503020000020003" pitchFamily="2" charset="0"/>
                </a:rPr>
                <a:t>See</a:t>
              </a:r>
            </a:p>
          </p:txBody>
        </p:sp>
      </p:grpSp>
      <p:grpSp>
        <p:nvGrpSpPr>
          <p:cNvPr id="9" name="Group 8">
            <a:extLst>
              <a:ext uri="{FF2B5EF4-FFF2-40B4-BE49-F238E27FC236}">
                <a16:creationId xmlns:a16="http://schemas.microsoft.com/office/drawing/2014/main" id="{7C3A0905-E4CB-4046-89E6-21F078781B57}"/>
              </a:ext>
            </a:extLst>
          </p:cNvPr>
          <p:cNvGrpSpPr/>
          <p:nvPr/>
        </p:nvGrpSpPr>
        <p:grpSpPr>
          <a:xfrm>
            <a:off x="9290070" y="-348069"/>
            <a:ext cx="840640" cy="840640"/>
            <a:chOff x="9290070" y="-348069"/>
            <a:chExt cx="840640" cy="840640"/>
          </a:xfrm>
        </p:grpSpPr>
        <p:sp>
          <p:nvSpPr>
            <p:cNvPr id="34" name="Oval 33">
              <a:extLst>
                <a:ext uri="{FF2B5EF4-FFF2-40B4-BE49-F238E27FC236}">
                  <a16:creationId xmlns:a16="http://schemas.microsoft.com/office/drawing/2014/main" id="{03000039-CB5D-9649-9442-D6A0405459B1}"/>
                </a:ext>
              </a:extLst>
            </p:cNvPr>
            <p:cNvSpPr/>
            <p:nvPr/>
          </p:nvSpPr>
          <p:spPr>
            <a:xfrm>
              <a:off x="9290070" y="-348069"/>
              <a:ext cx="840640" cy="840640"/>
            </a:xfrm>
            <a:prstGeom prst="ellipse">
              <a:avLst/>
            </a:prstGeom>
            <a:solidFill>
              <a:schemeClr val="bg1">
                <a:lumMod val="95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30" name="TextBox 29">
              <a:hlinkClick r:id="rId7" action="ppaction://hlinksldjump"/>
              <a:extLst>
                <a:ext uri="{FF2B5EF4-FFF2-40B4-BE49-F238E27FC236}">
                  <a16:creationId xmlns:a16="http://schemas.microsoft.com/office/drawing/2014/main" id="{0603D2F2-D00D-4B44-9CA3-219033E991E6}"/>
                </a:ext>
              </a:extLst>
            </p:cNvPr>
            <p:cNvSpPr txBox="1"/>
            <p:nvPr/>
          </p:nvSpPr>
          <p:spPr>
            <a:xfrm>
              <a:off x="9406733" y="108443"/>
              <a:ext cx="622286" cy="307777"/>
            </a:xfrm>
            <a:prstGeom prst="rect">
              <a:avLst/>
            </a:prstGeom>
            <a:noFill/>
          </p:spPr>
          <p:txBody>
            <a:bodyPr wrap="none" rtlCol="0">
              <a:spAutoFit/>
            </a:bodyPr>
            <a:lstStyle/>
            <a:p>
              <a:pPr algn="ctr"/>
              <a:r>
                <a:rPr lang="en-US" sz="1400" b="1" dirty="0">
                  <a:solidFill>
                    <a:schemeClr val="accent6"/>
                  </a:solidFill>
                  <a:latin typeface="Avenir Medium" panose="02000503020000020003" pitchFamily="2" charset="0"/>
                </a:rPr>
                <a:t>Think</a:t>
              </a:r>
            </a:p>
          </p:txBody>
        </p:sp>
      </p:grpSp>
      <p:grpSp>
        <p:nvGrpSpPr>
          <p:cNvPr id="6" name="Group 5">
            <a:extLst>
              <a:ext uri="{FF2B5EF4-FFF2-40B4-BE49-F238E27FC236}">
                <a16:creationId xmlns:a16="http://schemas.microsoft.com/office/drawing/2014/main" id="{93DB7B3E-8AD8-5744-B2BB-6123CC21B343}"/>
              </a:ext>
            </a:extLst>
          </p:cNvPr>
          <p:cNvGrpSpPr/>
          <p:nvPr/>
        </p:nvGrpSpPr>
        <p:grpSpPr>
          <a:xfrm>
            <a:off x="10224455" y="-348069"/>
            <a:ext cx="840640" cy="840640"/>
            <a:chOff x="10224455" y="-348069"/>
            <a:chExt cx="840640" cy="840640"/>
          </a:xfrm>
        </p:grpSpPr>
        <p:sp>
          <p:nvSpPr>
            <p:cNvPr id="35" name="Oval 34">
              <a:extLst>
                <a:ext uri="{FF2B5EF4-FFF2-40B4-BE49-F238E27FC236}">
                  <a16:creationId xmlns:a16="http://schemas.microsoft.com/office/drawing/2014/main" id="{11E61D5D-CC37-0F4E-B22D-84535027E561}"/>
                </a:ext>
              </a:extLst>
            </p:cNvPr>
            <p:cNvSpPr/>
            <p:nvPr/>
          </p:nvSpPr>
          <p:spPr>
            <a:xfrm>
              <a:off x="10224455" y="-348069"/>
              <a:ext cx="840640" cy="840640"/>
            </a:xfrm>
            <a:prstGeom prst="ellipse">
              <a:avLst/>
            </a:prstGeom>
            <a:solidFill>
              <a:schemeClr val="bg1">
                <a:lumMod val="95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31" name="TextBox 30">
              <a:hlinkClick r:id="rId8" action="ppaction://hlinksldjump"/>
              <a:extLst>
                <a:ext uri="{FF2B5EF4-FFF2-40B4-BE49-F238E27FC236}">
                  <a16:creationId xmlns:a16="http://schemas.microsoft.com/office/drawing/2014/main" id="{523CE7C2-1C93-924C-8FC1-DAC5742F1E88}"/>
                </a:ext>
              </a:extLst>
            </p:cNvPr>
            <p:cNvSpPr txBox="1"/>
            <p:nvPr/>
          </p:nvSpPr>
          <p:spPr>
            <a:xfrm>
              <a:off x="10437832" y="108442"/>
              <a:ext cx="425116" cy="307777"/>
            </a:xfrm>
            <a:prstGeom prst="rect">
              <a:avLst/>
            </a:prstGeom>
            <a:noFill/>
          </p:spPr>
          <p:txBody>
            <a:bodyPr wrap="none" rtlCol="0">
              <a:spAutoFit/>
            </a:bodyPr>
            <a:lstStyle/>
            <a:p>
              <a:pPr algn="ctr"/>
              <a:r>
                <a:rPr lang="en-US" sz="1400" b="1" dirty="0">
                  <a:solidFill>
                    <a:schemeClr val="accent4"/>
                  </a:solidFill>
                  <a:latin typeface="Avenir Medium" panose="02000503020000020003" pitchFamily="2" charset="0"/>
                </a:rPr>
                <a:t>Do</a:t>
              </a:r>
            </a:p>
          </p:txBody>
        </p:sp>
      </p:grpSp>
      <p:grpSp>
        <p:nvGrpSpPr>
          <p:cNvPr id="3" name="Group 2">
            <a:extLst>
              <a:ext uri="{FF2B5EF4-FFF2-40B4-BE49-F238E27FC236}">
                <a16:creationId xmlns:a16="http://schemas.microsoft.com/office/drawing/2014/main" id="{2188F613-C5B8-FA45-A51E-AF2900734D95}"/>
              </a:ext>
            </a:extLst>
          </p:cNvPr>
          <p:cNvGrpSpPr/>
          <p:nvPr/>
        </p:nvGrpSpPr>
        <p:grpSpPr>
          <a:xfrm>
            <a:off x="11158841" y="-348069"/>
            <a:ext cx="840640" cy="840640"/>
            <a:chOff x="11158841" y="-348069"/>
            <a:chExt cx="840640" cy="840640"/>
          </a:xfrm>
        </p:grpSpPr>
        <p:sp>
          <p:nvSpPr>
            <p:cNvPr id="36" name="Oval 35">
              <a:extLst>
                <a:ext uri="{FF2B5EF4-FFF2-40B4-BE49-F238E27FC236}">
                  <a16:creationId xmlns:a16="http://schemas.microsoft.com/office/drawing/2014/main" id="{97CDEDFE-FCF9-3C46-B462-9B369F6607F7}"/>
                </a:ext>
              </a:extLst>
            </p:cNvPr>
            <p:cNvSpPr/>
            <p:nvPr/>
          </p:nvSpPr>
          <p:spPr>
            <a:xfrm>
              <a:off x="11158841" y="-348069"/>
              <a:ext cx="840640" cy="840640"/>
            </a:xfrm>
            <a:prstGeom prst="ellipse">
              <a:avLst/>
            </a:prstGeom>
            <a:solidFill>
              <a:schemeClr val="bg1">
                <a:lumMod val="95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32" name="TextBox 31">
              <a:hlinkClick r:id="rId8" action="ppaction://hlinksldjump"/>
              <a:extLst>
                <a:ext uri="{FF2B5EF4-FFF2-40B4-BE49-F238E27FC236}">
                  <a16:creationId xmlns:a16="http://schemas.microsoft.com/office/drawing/2014/main" id="{8FBA3BF0-56C1-7449-BF91-1CF2F23748A0}"/>
                </a:ext>
              </a:extLst>
            </p:cNvPr>
            <p:cNvSpPr txBox="1"/>
            <p:nvPr/>
          </p:nvSpPr>
          <p:spPr>
            <a:xfrm>
              <a:off x="11286751" y="108442"/>
              <a:ext cx="567784" cy="307777"/>
            </a:xfrm>
            <a:prstGeom prst="rect">
              <a:avLst/>
            </a:prstGeom>
            <a:noFill/>
          </p:spPr>
          <p:txBody>
            <a:bodyPr wrap="none" rtlCol="0">
              <a:spAutoFit/>
            </a:bodyPr>
            <a:lstStyle/>
            <a:p>
              <a:pPr algn="ctr"/>
              <a:r>
                <a:rPr lang="en-US" sz="1400" b="1" dirty="0">
                  <a:solidFill>
                    <a:srgbClr val="C00000"/>
                  </a:solidFill>
                  <a:latin typeface="Avenir Medium" panose="02000503020000020003" pitchFamily="2" charset="0"/>
                </a:rPr>
                <a:t>Care</a:t>
              </a:r>
            </a:p>
          </p:txBody>
        </p:sp>
      </p:grpSp>
    </p:spTree>
    <p:extLst>
      <p:ext uri="{BB962C8B-B14F-4D97-AF65-F5344CB8AC3E}">
        <p14:creationId xmlns:p14="http://schemas.microsoft.com/office/powerpoint/2010/main" val="260157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477AFB-FA64-084D-AEFF-55C125A266CD}"/>
              </a:ext>
            </a:extLst>
          </p:cNvPr>
          <p:cNvSpPr txBox="1">
            <a:spLocks/>
          </p:cNvSpPr>
          <p:nvPr/>
        </p:nvSpPr>
        <p:spPr>
          <a:xfrm>
            <a:off x="253991" y="222026"/>
            <a:ext cx="10515600" cy="663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lumMod val="65000"/>
                    <a:lumOff val="35000"/>
                  </a:schemeClr>
                </a:solidFill>
                <a:latin typeface="Avenir Next" panose="020B0503020202020204" pitchFamily="34" charset="0"/>
                <a:cs typeface="Arial" panose="020B0604020202020204" pitchFamily="34" charset="0"/>
              </a:rPr>
              <a:t>Customers in the </a:t>
            </a:r>
            <a:r>
              <a:rPr lang="en-US" sz="3600" b="1" dirty="0">
                <a:solidFill>
                  <a:srgbClr val="FFC000"/>
                </a:solidFill>
                <a:latin typeface="Avenir Next" panose="020B0503020202020204" pitchFamily="34" charset="0"/>
                <a:cs typeface="Arial" panose="020B0604020202020204" pitchFamily="34" charset="0"/>
              </a:rPr>
              <a:t>Do</a:t>
            </a:r>
            <a:r>
              <a:rPr lang="en-US" sz="3600" b="1" dirty="0">
                <a:solidFill>
                  <a:schemeClr val="accent1"/>
                </a:solidFill>
                <a:latin typeface="Avenir Next" panose="020B0503020202020204" pitchFamily="34" charset="0"/>
                <a:cs typeface="Arial" panose="020B0604020202020204" pitchFamily="34" charset="0"/>
              </a:rPr>
              <a:t> </a:t>
            </a:r>
            <a:r>
              <a:rPr lang="en-US" sz="3600" b="1" dirty="0">
                <a:solidFill>
                  <a:schemeClr val="tx1">
                    <a:lumMod val="65000"/>
                    <a:lumOff val="35000"/>
                  </a:schemeClr>
                </a:solidFill>
                <a:latin typeface="Avenir Next" panose="020B0503020202020204" pitchFamily="34" charset="0"/>
                <a:cs typeface="Arial" panose="020B0604020202020204" pitchFamily="34" charset="0"/>
              </a:rPr>
              <a:t>&amp;</a:t>
            </a:r>
            <a:r>
              <a:rPr lang="en-US" sz="3600" b="1" dirty="0">
                <a:solidFill>
                  <a:schemeClr val="accent1"/>
                </a:solidFill>
                <a:latin typeface="Avenir Next" panose="020B0503020202020204" pitchFamily="34" charset="0"/>
                <a:cs typeface="Arial" panose="020B0604020202020204" pitchFamily="34" charset="0"/>
              </a:rPr>
              <a:t> </a:t>
            </a:r>
            <a:r>
              <a:rPr lang="en-US" sz="3600" b="1" dirty="0">
                <a:solidFill>
                  <a:srgbClr val="C00000"/>
                </a:solidFill>
                <a:latin typeface="Avenir Next" panose="020B0503020202020204" pitchFamily="34" charset="0"/>
                <a:cs typeface="Arial" panose="020B0604020202020204" pitchFamily="34" charset="0"/>
              </a:rPr>
              <a:t>Care</a:t>
            </a:r>
            <a:r>
              <a:rPr lang="en-US" sz="3600" b="1" dirty="0">
                <a:solidFill>
                  <a:schemeClr val="accent1"/>
                </a:solidFill>
                <a:latin typeface="Avenir Next" panose="020B0503020202020204" pitchFamily="34" charset="0"/>
                <a:cs typeface="Arial" panose="020B0604020202020204" pitchFamily="34" charset="0"/>
              </a:rPr>
              <a:t> </a:t>
            </a:r>
            <a:r>
              <a:rPr lang="en-US" sz="3600" b="1" dirty="0">
                <a:solidFill>
                  <a:schemeClr val="tx1">
                    <a:lumMod val="65000"/>
                    <a:lumOff val="35000"/>
                  </a:schemeClr>
                </a:solidFill>
                <a:latin typeface="Avenir Next" panose="020B0503020202020204" pitchFamily="34" charset="0"/>
                <a:cs typeface="Arial" panose="020B0604020202020204" pitchFamily="34" charset="0"/>
              </a:rPr>
              <a:t>stage</a:t>
            </a:r>
          </a:p>
        </p:txBody>
      </p:sp>
      <p:sp>
        <p:nvSpPr>
          <p:cNvPr id="13" name="Rectangle 12">
            <a:extLst>
              <a:ext uri="{FF2B5EF4-FFF2-40B4-BE49-F238E27FC236}">
                <a16:creationId xmlns:a16="http://schemas.microsoft.com/office/drawing/2014/main" id="{D79E7E87-7D5C-D04A-9FA4-92D03CB220C4}"/>
              </a:ext>
            </a:extLst>
          </p:cNvPr>
          <p:cNvSpPr/>
          <p:nvPr/>
        </p:nvSpPr>
        <p:spPr>
          <a:xfrm>
            <a:off x="264026" y="812861"/>
            <a:ext cx="3356589" cy="5601533"/>
          </a:xfrm>
          <a:prstGeom prst="rect">
            <a:avLst/>
          </a:prstGeom>
          <a:solidFill>
            <a:schemeClr val="bg1">
              <a:lumMod val="95000"/>
            </a:schemeClr>
          </a:solidFill>
        </p:spPr>
        <p:txBody>
          <a:bodyPr wrap="square">
            <a:spAutoFit/>
          </a:bodyPr>
          <a:lstStyle/>
          <a:p>
            <a:r>
              <a:rPr lang="en-US" sz="1400" b="1" u="sng" dirty="0">
                <a:latin typeface="Avenir Next" panose="020B0503020202020204" pitchFamily="34" charset="0"/>
              </a:rPr>
              <a:t>Purpose</a:t>
            </a:r>
          </a:p>
          <a:p>
            <a:r>
              <a:rPr lang="en-US" sz="1400" dirty="0">
                <a:latin typeface="Avenir Next" panose="020B0503020202020204" pitchFamily="34" charset="0"/>
              </a:rPr>
              <a:t>Increase conversion and user acquisition</a:t>
            </a:r>
          </a:p>
          <a:p>
            <a:endParaRPr lang="en-US" sz="1400" dirty="0">
              <a:latin typeface="Avenir Next" panose="020B0503020202020204" pitchFamily="34" charset="0"/>
            </a:endParaRPr>
          </a:p>
          <a:p>
            <a:r>
              <a:rPr lang="en-US" sz="1400" b="1" u="sng" dirty="0">
                <a:latin typeface="Avenir Next" panose="020B0503020202020204" pitchFamily="34" charset="0"/>
              </a:rPr>
              <a:t>Customers</a:t>
            </a:r>
            <a:endParaRPr lang="en-US" sz="1400" dirty="0">
              <a:latin typeface="Avenir Next" panose="020B0503020202020204" pitchFamily="34" charset="0"/>
            </a:endParaRPr>
          </a:p>
          <a:p>
            <a:r>
              <a:rPr lang="en-US" sz="1400" dirty="0">
                <a:latin typeface="Avenir Next" panose="020B0503020202020204" pitchFamily="34" charset="0"/>
              </a:rPr>
              <a:t>We will use in-market audiences and re-marketing audience to increase chances of purchase. </a:t>
            </a:r>
          </a:p>
          <a:p>
            <a:endParaRPr lang="en-US" sz="1400" dirty="0">
              <a:latin typeface="Avenir Next" panose="020B0503020202020204" pitchFamily="34" charset="0"/>
            </a:endParaRPr>
          </a:p>
          <a:p>
            <a:pPr marL="171450" indent="-171450">
              <a:buFont typeface="Arial" panose="020B0604020202020204" pitchFamily="34" charset="0"/>
              <a:buChar char="•"/>
            </a:pPr>
            <a:r>
              <a:rPr lang="en-US" sz="1200" dirty="0">
                <a:latin typeface="Avenir Next" panose="020B0503020202020204" pitchFamily="34" charset="0"/>
              </a:rPr>
              <a:t>In Market Audience – those actively research on Royal </a:t>
            </a:r>
            <a:r>
              <a:rPr lang="en-US" sz="1200" dirty="0" err="1">
                <a:latin typeface="Avenir Next" panose="020B0503020202020204" pitchFamily="34" charset="0"/>
              </a:rPr>
              <a:t>Canin</a:t>
            </a:r>
            <a:r>
              <a:rPr lang="en-US" sz="1200" dirty="0">
                <a:latin typeface="Avenir Next" panose="020B0503020202020204" pitchFamily="34" charset="0"/>
              </a:rPr>
              <a:t> products with potential intent to buy</a:t>
            </a:r>
          </a:p>
          <a:p>
            <a:pPr marL="171450" indent="-171450">
              <a:buFont typeface="Arial" panose="020B0604020202020204" pitchFamily="34" charset="0"/>
              <a:buChar char="•"/>
            </a:pPr>
            <a:r>
              <a:rPr lang="en-US" sz="1200" dirty="0">
                <a:latin typeface="Avenir Next" panose="020B0503020202020204" pitchFamily="34" charset="0"/>
              </a:rPr>
              <a:t>Re-marketing – those who have engaged with our website but did not buy</a:t>
            </a:r>
          </a:p>
          <a:p>
            <a:endParaRPr lang="en-US" sz="1400" dirty="0">
              <a:latin typeface="Avenir Next" panose="020B0503020202020204" pitchFamily="34" charset="0"/>
            </a:endParaRPr>
          </a:p>
          <a:p>
            <a:r>
              <a:rPr lang="en-US" sz="1400" b="1" u="sng" dirty="0">
                <a:latin typeface="Avenir Next" panose="020B0503020202020204" pitchFamily="34" charset="0"/>
              </a:rPr>
              <a:t>Strategy</a:t>
            </a:r>
          </a:p>
          <a:p>
            <a:r>
              <a:rPr lang="en-US" sz="1400" dirty="0">
                <a:latin typeface="Avenir Next" panose="020B0503020202020204" pitchFamily="34" charset="0"/>
              </a:rPr>
              <a:t>A blend of </a:t>
            </a:r>
            <a:r>
              <a:rPr lang="en-US" sz="1400" u="sng" dirty="0" err="1">
                <a:latin typeface="Avenir Next" panose="020B0503020202020204" pitchFamily="34" charset="0"/>
              </a:rPr>
              <a:t>customised</a:t>
            </a:r>
            <a:r>
              <a:rPr lang="en-US" sz="1400" dirty="0">
                <a:latin typeface="Avenir Next" panose="020B0503020202020204" pitchFamily="34" charset="0"/>
              </a:rPr>
              <a:t> image, text and native ads to help customers make the purchase. We will share: </a:t>
            </a:r>
          </a:p>
          <a:p>
            <a:pPr marL="228600" indent="-228600">
              <a:buAutoNum type="alphaLcParenR"/>
            </a:pPr>
            <a:r>
              <a:rPr lang="en-US" sz="1200" dirty="0">
                <a:latin typeface="Avenir Next" panose="020B0503020202020204" pitchFamily="34" charset="0"/>
              </a:rPr>
              <a:t>Benefits of products</a:t>
            </a:r>
          </a:p>
          <a:p>
            <a:pPr marL="342900" indent="-342900">
              <a:buAutoNum type="alphaLcParenR"/>
            </a:pPr>
            <a:r>
              <a:rPr lang="en-US" sz="1200" dirty="0">
                <a:latin typeface="Avenir Next" panose="020B0503020202020204" pitchFamily="34" charset="0"/>
              </a:rPr>
              <a:t>Promotions and offers</a:t>
            </a:r>
          </a:p>
          <a:p>
            <a:pPr marL="342900" indent="-342900">
              <a:buAutoNum type="alphaLcParenR"/>
            </a:pPr>
            <a:r>
              <a:rPr lang="en-US" sz="1200" dirty="0">
                <a:latin typeface="Avenir Next" panose="020B0503020202020204" pitchFamily="34" charset="0"/>
              </a:rPr>
              <a:t>Where they can buy the product</a:t>
            </a:r>
          </a:p>
          <a:p>
            <a:pPr marL="342900" indent="-342900">
              <a:buAutoNum type="alphaLcParenR"/>
            </a:pPr>
            <a:r>
              <a:rPr lang="en-US" sz="1200" dirty="0">
                <a:latin typeface="Avenir Next" panose="020B0503020202020204" pitchFamily="34" charset="0"/>
              </a:rPr>
              <a:t>Where they can share their reviews </a:t>
            </a:r>
            <a:endParaRPr lang="en-US" sz="1200" b="1" dirty="0">
              <a:latin typeface="Avenir Next" panose="020B0503020202020204" pitchFamily="34" charset="0"/>
            </a:endParaRPr>
          </a:p>
          <a:p>
            <a:pPr marL="342900" indent="-342900">
              <a:buAutoNum type="alphaLcParenR"/>
            </a:pPr>
            <a:endParaRPr lang="en-US" sz="1200" b="1" dirty="0">
              <a:latin typeface="Avenir Next" panose="020B0503020202020204" pitchFamily="34" charset="0"/>
            </a:endParaRPr>
          </a:p>
          <a:p>
            <a:r>
              <a:rPr lang="en-US" sz="1400" dirty="0">
                <a:latin typeface="Avenir Next" panose="020B0503020202020204" pitchFamily="34" charset="0"/>
              </a:rPr>
              <a:t>In all, the common CTA is to direct traffic to Royal </a:t>
            </a:r>
            <a:r>
              <a:rPr lang="en-US" sz="1400" dirty="0" err="1">
                <a:latin typeface="Avenir Next" panose="020B0503020202020204" pitchFamily="34" charset="0"/>
              </a:rPr>
              <a:t>Canin’s</a:t>
            </a:r>
            <a:r>
              <a:rPr lang="en-US" sz="1400" dirty="0">
                <a:latin typeface="Avenir Next" panose="020B0503020202020204" pitchFamily="34" charset="0"/>
              </a:rPr>
              <a:t> ecommerce website or app to make the purchase. </a:t>
            </a:r>
          </a:p>
        </p:txBody>
      </p:sp>
      <p:sp>
        <p:nvSpPr>
          <p:cNvPr id="22" name="Title 1">
            <a:extLst>
              <a:ext uri="{FF2B5EF4-FFF2-40B4-BE49-F238E27FC236}">
                <a16:creationId xmlns:a16="http://schemas.microsoft.com/office/drawing/2014/main" id="{9219FB79-879E-EF40-A54B-CA72EEECB3D3}"/>
              </a:ext>
            </a:extLst>
          </p:cNvPr>
          <p:cNvSpPr txBox="1">
            <a:spLocks/>
          </p:cNvSpPr>
          <p:nvPr/>
        </p:nvSpPr>
        <p:spPr>
          <a:xfrm>
            <a:off x="17677056" y="2422121"/>
            <a:ext cx="978862" cy="8571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solidFill>
                  <a:schemeClr val="bg1">
                    <a:lumMod val="95000"/>
                  </a:schemeClr>
                </a:solidFill>
                <a:latin typeface="Avenir Book" panose="02000503020000020003" pitchFamily="2" charset="0"/>
              </a:rPr>
              <a:t>Mobile view of native ads</a:t>
            </a:r>
          </a:p>
        </p:txBody>
      </p:sp>
      <p:sp>
        <p:nvSpPr>
          <p:cNvPr id="24" name="Title 1">
            <a:extLst>
              <a:ext uri="{FF2B5EF4-FFF2-40B4-BE49-F238E27FC236}">
                <a16:creationId xmlns:a16="http://schemas.microsoft.com/office/drawing/2014/main" id="{6C59B0B3-A9E2-2047-8FC0-67B374197364}"/>
              </a:ext>
            </a:extLst>
          </p:cNvPr>
          <p:cNvSpPr txBox="1">
            <a:spLocks/>
          </p:cNvSpPr>
          <p:nvPr/>
        </p:nvSpPr>
        <p:spPr>
          <a:xfrm>
            <a:off x="15091671" y="2422121"/>
            <a:ext cx="978862" cy="8571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solidFill>
                  <a:schemeClr val="bg1">
                    <a:lumMod val="95000"/>
                  </a:schemeClr>
                </a:solidFill>
                <a:latin typeface="Avenir Book" panose="02000503020000020003" pitchFamily="2" charset="0"/>
              </a:rPr>
              <a:t>Desktop browser view of native ads</a:t>
            </a:r>
          </a:p>
        </p:txBody>
      </p:sp>
      <p:sp>
        <p:nvSpPr>
          <p:cNvPr id="25" name="TextBox 24">
            <a:extLst>
              <a:ext uri="{FF2B5EF4-FFF2-40B4-BE49-F238E27FC236}">
                <a16:creationId xmlns:a16="http://schemas.microsoft.com/office/drawing/2014/main" id="{D495780B-94B9-BB4A-B2A7-138942DFF015}"/>
              </a:ext>
            </a:extLst>
          </p:cNvPr>
          <p:cNvSpPr txBox="1"/>
          <p:nvPr/>
        </p:nvSpPr>
        <p:spPr>
          <a:xfrm>
            <a:off x="3723649" y="1147713"/>
            <a:ext cx="4172727" cy="738664"/>
          </a:xfrm>
          <a:prstGeom prst="rect">
            <a:avLst/>
          </a:prstGeom>
          <a:noFill/>
        </p:spPr>
        <p:txBody>
          <a:bodyPr wrap="square" rtlCol="0">
            <a:spAutoFit/>
          </a:bodyPr>
          <a:lstStyle/>
          <a:p>
            <a:r>
              <a:rPr lang="en-US" sz="1400" b="1" dirty="0">
                <a:latin typeface="+mj-lt"/>
              </a:rPr>
              <a:t>Image ad strategy</a:t>
            </a:r>
          </a:p>
          <a:p>
            <a:r>
              <a:rPr lang="en-US" sz="1400" dirty="0">
                <a:latin typeface="+mj-lt"/>
              </a:rPr>
              <a:t>A mix of browser and mobile ads that offers promotions &amp; discounts. E.g. Free Delivery</a:t>
            </a:r>
          </a:p>
        </p:txBody>
      </p:sp>
      <p:sp>
        <p:nvSpPr>
          <p:cNvPr id="30" name="TextBox 29">
            <a:extLst>
              <a:ext uri="{FF2B5EF4-FFF2-40B4-BE49-F238E27FC236}">
                <a16:creationId xmlns:a16="http://schemas.microsoft.com/office/drawing/2014/main" id="{1DDC9B1C-208E-AB4F-A5F3-B599979A7955}"/>
              </a:ext>
            </a:extLst>
          </p:cNvPr>
          <p:cNvSpPr txBox="1"/>
          <p:nvPr/>
        </p:nvSpPr>
        <p:spPr>
          <a:xfrm>
            <a:off x="3723649" y="4596360"/>
            <a:ext cx="4172727" cy="523220"/>
          </a:xfrm>
          <a:prstGeom prst="rect">
            <a:avLst/>
          </a:prstGeom>
          <a:noFill/>
        </p:spPr>
        <p:txBody>
          <a:bodyPr wrap="square" rtlCol="0">
            <a:spAutoFit/>
          </a:bodyPr>
          <a:lstStyle/>
          <a:p>
            <a:r>
              <a:rPr lang="en-US" sz="1400" b="1" dirty="0">
                <a:latin typeface="+mj-lt"/>
              </a:rPr>
              <a:t>Text ad strategy</a:t>
            </a:r>
          </a:p>
          <a:p>
            <a:r>
              <a:rPr lang="en-US" sz="1400" dirty="0">
                <a:latin typeface="+mj-lt"/>
              </a:rPr>
              <a:t>E.g. </a:t>
            </a:r>
          </a:p>
        </p:txBody>
      </p:sp>
      <p:pic>
        <p:nvPicPr>
          <p:cNvPr id="31" name="Picture 30">
            <a:extLst>
              <a:ext uri="{FF2B5EF4-FFF2-40B4-BE49-F238E27FC236}">
                <a16:creationId xmlns:a16="http://schemas.microsoft.com/office/drawing/2014/main" id="{BC47E74A-9F89-BD40-9DB0-F9C09F9991AD}"/>
              </a:ext>
            </a:extLst>
          </p:cNvPr>
          <p:cNvPicPr>
            <a:picLocks noChangeAspect="1"/>
          </p:cNvPicPr>
          <p:nvPr/>
        </p:nvPicPr>
        <p:blipFill>
          <a:blip r:embed="rId3"/>
          <a:stretch>
            <a:fillRect/>
          </a:stretch>
        </p:blipFill>
        <p:spPr>
          <a:xfrm>
            <a:off x="3723648" y="1934353"/>
            <a:ext cx="4080951" cy="2146851"/>
          </a:xfrm>
          <a:prstGeom prst="rect">
            <a:avLst/>
          </a:prstGeom>
        </p:spPr>
      </p:pic>
      <p:sp>
        <p:nvSpPr>
          <p:cNvPr id="32" name="Rectangle 31">
            <a:extLst>
              <a:ext uri="{FF2B5EF4-FFF2-40B4-BE49-F238E27FC236}">
                <a16:creationId xmlns:a16="http://schemas.microsoft.com/office/drawing/2014/main" id="{CB19E28F-16F9-0C45-BB4D-29E53110F4B7}"/>
              </a:ext>
            </a:extLst>
          </p:cNvPr>
          <p:cNvSpPr/>
          <p:nvPr/>
        </p:nvSpPr>
        <p:spPr>
          <a:xfrm>
            <a:off x="4108455" y="2814645"/>
            <a:ext cx="1056615" cy="830076"/>
          </a:xfrm>
          <a:prstGeom prst="rect">
            <a:avLst/>
          </a:prstGeom>
          <a:solidFill>
            <a:schemeClr val="accent4">
              <a:alpha val="50196"/>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descr="Lounqe Sofa Sa &#10;www.loungesofas.co &#10;4+ Star rated Sofas. ">
            <a:extLst>
              <a:ext uri="{FF2B5EF4-FFF2-40B4-BE49-F238E27FC236}">
                <a16:creationId xmlns:a16="http://schemas.microsoft.com/office/drawing/2014/main" id="{687028D9-1462-BA42-AF6D-5B4072931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972" y="4855422"/>
            <a:ext cx="1930404" cy="8983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E84B237-D74F-9C49-A662-7BAF96BAE5C5}"/>
              </a:ext>
            </a:extLst>
          </p:cNvPr>
          <p:cNvSpPr/>
          <p:nvPr/>
        </p:nvSpPr>
        <p:spPr>
          <a:xfrm>
            <a:off x="4126680" y="4855422"/>
            <a:ext cx="2076780" cy="738664"/>
          </a:xfrm>
          <a:prstGeom prst="rect">
            <a:avLst/>
          </a:prstGeom>
        </p:spPr>
        <p:txBody>
          <a:bodyPr wrap="square">
            <a:spAutoFit/>
          </a:bodyPr>
          <a:lstStyle/>
          <a:p>
            <a:r>
              <a:rPr lang="en-US" sz="1400" dirty="0"/>
              <a:t>Pet Food Sale </a:t>
            </a:r>
            <a:br>
              <a:rPr lang="en-US" sz="1400" dirty="0"/>
            </a:br>
            <a:r>
              <a:rPr lang="en-US" sz="1400" dirty="0" err="1"/>
              <a:t>www.royalcanin.com.sg</a:t>
            </a:r>
            <a:br>
              <a:rPr lang="en-US" sz="1400" dirty="0"/>
            </a:br>
            <a:r>
              <a:rPr lang="en-US" sz="1400" dirty="0"/>
              <a:t>Free Delivery!</a:t>
            </a:r>
          </a:p>
        </p:txBody>
      </p:sp>
      <p:sp>
        <p:nvSpPr>
          <p:cNvPr id="35" name="TextBox 34">
            <a:extLst>
              <a:ext uri="{FF2B5EF4-FFF2-40B4-BE49-F238E27FC236}">
                <a16:creationId xmlns:a16="http://schemas.microsoft.com/office/drawing/2014/main" id="{6F9103C9-0ECA-364F-830B-A10B7326321F}"/>
              </a:ext>
            </a:extLst>
          </p:cNvPr>
          <p:cNvSpPr txBox="1"/>
          <p:nvPr/>
        </p:nvSpPr>
        <p:spPr>
          <a:xfrm>
            <a:off x="7980636" y="1147713"/>
            <a:ext cx="4172727" cy="738664"/>
          </a:xfrm>
          <a:prstGeom prst="rect">
            <a:avLst/>
          </a:prstGeom>
          <a:noFill/>
        </p:spPr>
        <p:txBody>
          <a:bodyPr wrap="square" rtlCol="0">
            <a:spAutoFit/>
          </a:bodyPr>
          <a:lstStyle/>
          <a:p>
            <a:r>
              <a:rPr lang="en-US" sz="1400" b="1" dirty="0">
                <a:latin typeface="+mj-lt"/>
              </a:rPr>
              <a:t>Native ad strategy</a:t>
            </a:r>
          </a:p>
          <a:p>
            <a:r>
              <a:rPr lang="en-US" sz="1400" dirty="0">
                <a:latin typeface="+mj-lt"/>
              </a:rPr>
              <a:t>Sponsored articles and posts, or in-feed social ads that can talk about the benefits of Royal </a:t>
            </a:r>
            <a:r>
              <a:rPr lang="en-US" sz="1400" dirty="0" err="1">
                <a:latin typeface="+mj-lt"/>
              </a:rPr>
              <a:t>Canin’s</a:t>
            </a:r>
            <a:r>
              <a:rPr lang="en-US" sz="1400" dirty="0">
                <a:latin typeface="+mj-lt"/>
              </a:rPr>
              <a:t> product. </a:t>
            </a:r>
          </a:p>
        </p:txBody>
      </p:sp>
      <p:grpSp>
        <p:nvGrpSpPr>
          <p:cNvPr id="15" name="Group 14">
            <a:extLst>
              <a:ext uri="{FF2B5EF4-FFF2-40B4-BE49-F238E27FC236}">
                <a16:creationId xmlns:a16="http://schemas.microsoft.com/office/drawing/2014/main" id="{229AA545-1AC7-8B46-8A17-3756E53913C7}"/>
              </a:ext>
            </a:extLst>
          </p:cNvPr>
          <p:cNvGrpSpPr/>
          <p:nvPr/>
        </p:nvGrpSpPr>
        <p:grpSpPr>
          <a:xfrm>
            <a:off x="8086374" y="1965330"/>
            <a:ext cx="4035154" cy="2233183"/>
            <a:chOff x="0" y="55280"/>
            <a:chExt cx="12192000" cy="6747440"/>
          </a:xfrm>
        </p:grpSpPr>
        <p:pic>
          <p:nvPicPr>
            <p:cNvPr id="12" name="Picture 11">
              <a:extLst>
                <a:ext uri="{FF2B5EF4-FFF2-40B4-BE49-F238E27FC236}">
                  <a16:creationId xmlns:a16="http://schemas.microsoft.com/office/drawing/2014/main" id="{8BD5AF7A-5464-7E42-BA23-CC74DF660B3D}"/>
                </a:ext>
              </a:extLst>
            </p:cNvPr>
            <p:cNvPicPr>
              <a:picLocks noChangeAspect="1"/>
            </p:cNvPicPr>
            <p:nvPr/>
          </p:nvPicPr>
          <p:blipFill>
            <a:blip r:embed="rId5"/>
            <a:stretch>
              <a:fillRect/>
            </a:stretch>
          </p:blipFill>
          <p:spPr>
            <a:xfrm>
              <a:off x="0" y="55280"/>
              <a:ext cx="12192000" cy="6747440"/>
            </a:xfrm>
            <a:prstGeom prst="rect">
              <a:avLst/>
            </a:prstGeom>
          </p:spPr>
        </p:pic>
        <p:sp>
          <p:nvSpPr>
            <p:cNvPr id="14" name="Rectangle 13">
              <a:extLst>
                <a:ext uri="{FF2B5EF4-FFF2-40B4-BE49-F238E27FC236}">
                  <a16:creationId xmlns:a16="http://schemas.microsoft.com/office/drawing/2014/main" id="{C322E590-D3BA-B74E-BD1C-4E95C68E3E0F}"/>
                </a:ext>
              </a:extLst>
            </p:cNvPr>
            <p:cNvSpPr/>
            <p:nvPr/>
          </p:nvSpPr>
          <p:spPr>
            <a:xfrm>
              <a:off x="6400800" y="98722"/>
              <a:ext cx="1159099" cy="364917"/>
            </a:xfrm>
            <a:prstGeom prst="rect">
              <a:avLst/>
            </a:prstGeom>
            <a:solidFill>
              <a:srgbClr val="426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D83C7FA-7BEF-574F-B223-48CE11110C9D}"/>
                </a:ext>
              </a:extLst>
            </p:cNvPr>
            <p:cNvSpPr/>
            <p:nvPr/>
          </p:nvSpPr>
          <p:spPr>
            <a:xfrm>
              <a:off x="107854" y="621437"/>
              <a:ext cx="1656552" cy="364917"/>
            </a:xfrm>
            <a:prstGeom prst="rect">
              <a:avLst/>
            </a:prstGeom>
            <a:solidFill>
              <a:srgbClr val="EA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70C0C9FA-99A3-7847-A03F-2CB81D8853C4}"/>
              </a:ext>
            </a:extLst>
          </p:cNvPr>
          <p:cNvSpPr/>
          <p:nvPr/>
        </p:nvSpPr>
        <p:spPr>
          <a:xfrm>
            <a:off x="8811009" y="2273485"/>
            <a:ext cx="1777445" cy="1628813"/>
          </a:xfrm>
          <a:prstGeom prst="rect">
            <a:avLst/>
          </a:prstGeom>
          <a:solidFill>
            <a:schemeClr val="accent4">
              <a:alpha val="50196"/>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22" name="Picture 6" descr="Save &#10;YAHOO! &#10;Sir &#10;Why this royal family member is definitely nc &#10;attending Princess Eugenie's wedding &#10;Members Of the royal farnily will be out in fdl fcrce on Friday to at &#10;the we#ng Of the Queen's granddaughter. Prim:ess Eugenie. Th &#10;Sponsored Vodafone &#10;Spoiler Alert &#10;Vodafone Red Entertainment ">
            <a:extLst>
              <a:ext uri="{FF2B5EF4-FFF2-40B4-BE49-F238E27FC236}">
                <a16:creationId xmlns:a16="http://schemas.microsoft.com/office/drawing/2014/main" id="{2AC97763-5540-EB4C-9D72-975B64CA41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6374" y="4371514"/>
            <a:ext cx="3874915" cy="2187616"/>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6B8D2FB-8B69-CB43-BEA1-C9CD28652777}"/>
              </a:ext>
            </a:extLst>
          </p:cNvPr>
          <p:cNvSpPr/>
          <p:nvPr/>
        </p:nvSpPr>
        <p:spPr>
          <a:xfrm>
            <a:off x="8142027" y="5179048"/>
            <a:ext cx="3819262" cy="830076"/>
          </a:xfrm>
          <a:prstGeom prst="rect">
            <a:avLst/>
          </a:prstGeom>
          <a:solidFill>
            <a:schemeClr val="accent4">
              <a:alpha val="50196"/>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C6AF1D3B-5EDE-DC47-AC96-FAEE703F88D8}"/>
              </a:ext>
            </a:extLst>
          </p:cNvPr>
          <p:cNvGrpSpPr/>
          <p:nvPr/>
        </p:nvGrpSpPr>
        <p:grpSpPr>
          <a:xfrm>
            <a:off x="8355685" y="-348069"/>
            <a:ext cx="840640" cy="840640"/>
            <a:chOff x="8355685" y="-348069"/>
            <a:chExt cx="840640" cy="840640"/>
          </a:xfrm>
        </p:grpSpPr>
        <p:sp>
          <p:nvSpPr>
            <p:cNvPr id="21" name="Oval 20">
              <a:extLst>
                <a:ext uri="{FF2B5EF4-FFF2-40B4-BE49-F238E27FC236}">
                  <a16:creationId xmlns:a16="http://schemas.microsoft.com/office/drawing/2014/main" id="{ED288D89-4F40-9B44-A6D0-DF0733D43574}"/>
                </a:ext>
              </a:extLst>
            </p:cNvPr>
            <p:cNvSpPr/>
            <p:nvPr/>
          </p:nvSpPr>
          <p:spPr>
            <a:xfrm>
              <a:off x="8355685" y="-348069"/>
              <a:ext cx="840640" cy="840640"/>
            </a:xfrm>
            <a:prstGeom prst="ellipse">
              <a:avLst/>
            </a:prstGeom>
            <a:solidFill>
              <a:schemeClr val="bg1">
                <a:lumMod val="95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23" name="TextBox 22">
              <a:hlinkClick r:id="rId7" action="ppaction://hlinksldjump"/>
              <a:extLst>
                <a:ext uri="{FF2B5EF4-FFF2-40B4-BE49-F238E27FC236}">
                  <a16:creationId xmlns:a16="http://schemas.microsoft.com/office/drawing/2014/main" id="{859F8545-D18B-1B4A-9E4A-9E33AACB4581}"/>
                </a:ext>
              </a:extLst>
            </p:cNvPr>
            <p:cNvSpPr txBox="1"/>
            <p:nvPr/>
          </p:nvSpPr>
          <p:spPr>
            <a:xfrm>
              <a:off x="8504612" y="108443"/>
              <a:ext cx="482824" cy="307777"/>
            </a:xfrm>
            <a:prstGeom prst="rect">
              <a:avLst/>
            </a:prstGeom>
            <a:noFill/>
          </p:spPr>
          <p:txBody>
            <a:bodyPr wrap="none" rtlCol="0">
              <a:spAutoFit/>
            </a:bodyPr>
            <a:lstStyle/>
            <a:p>
              <a:pPr algn="ctr"/>
              <a:r>
                <a:rPr lang="en-US" sz="1400" b="1" dirty="0">
                  <a:solidFill>
                    <a:srgbClr val="0070C0"/>
                  </a:solidFill>
                  <a:latin typeface="Avenir Medium" panose="02000503020000020003" pitchFamily="2" charset="0"/>
                </a:rPr>
                <a:t>See</a:t>
              </a:r>
            </a:p>
          </p:txBody>
        </p:sp>
      </p:grpSp>
      <p:grpSp>
        <p:nvGrpSpPr>
          <p:cNvPr id="26" name="Group 25">
            <a:extLst>
              <a:ext uri="{FF2B5EF4-FFF2-40B4-BE49-F238E27FC236}">
                <a16:creationId xmlns:a16="http://schemas.microsoft.com/office/drawing/2014/main" id="{1BCB6B5F-4A12-764A-A1E7-7991A5C21608}"/>
              </a:ext>
            </a:extLst>
          </p:cNvPr>
          <p:cNvGrpSpPr/>
          <p:nvPr/>
        </p:nvGrpSpPr>
        <p:grpSpPr>
          <a:xfrm>
            <a:off x="9290070" y="-348069"/>
            <a:ext cx="840640" cy="840640"/>
            <a:chOff x="9290070" y="-348069"/>
            <a:chExt cx="840640" cy="840640"/>
          </a:xfrm>
        </p:grpSpPr>
        <p:sp>
          <p:nvSpPr>
            <p:cNvPr id="27" name="Oval 26">
              <a:extLst>
                <a:ext uri="{FF2B5EF4-FFF2-40B4-BE49-F238E27FC236}">
                  <a16:creationId xmlns:a16="http://schemas.microsoft.com/office/drawing/2014/main" id="{3B1D608A-DFC7-B54C-9F46-F10CA2ECBA30}"/>
                </a:ext>
              </a:extLst>
            </p:cNvPr>
            <p:cNvSpPr/>
            <p:nvPr/>
          </p:nvSpPr>
          <p:spPr>
            <a:xfrm>
              <a:off x="9290070" y="-348069"/>
              <a:ext cx="840640" cy="840640"/>
            </a:xfrm>
            <a:prstGeom prst="ellipse">
              <a:avLst/>
            </a:prstGeom>
            <a:solidFill>
              <a:schemeClr val="bg1">
                <a:lumMod val="95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28" name="TextBox 27">
              <a:hlinkClick r:id="rId7" action="ppaction://hlinksldjump"/>
              <a:extLst>
                <a:ext uri="{FF2B5EF4-FFF2-40B4-BE49-F238E27FC236}">
                  <a16:creationId xmlns:a16="http://schemas.microsoft.com/office/drawing/2014/main" id="{CDA24233-CA6D-7C45-8A78-DC8B8B622D3C}"/>
                </a:ext>
              </a:extLst>
            </p:cNvPr>
            <p:cNvSpPr txBox="1"/>
            <p:nvPr/>
          </p:nvSpPr>
          <p:spPr>
            <a:xfrm>
              <a:off x="9406733" y="108443"/>
              <a:ext cx="622286" cy="307777"/>
            </a:xfrm>
            <a:prstGeom prst="rect">
              <a:avLst/>
            </a:prstGeom>
            <a:noFill/>
          </p:spPr>
          <p:txBody>
            <a:bodyPr wrap="none" rtlCol="0">
              <a:spAutoFit/>
            </a:bodyPr>
            <a:lstStyle/>
            <a:p>
              <a:pPr algn="ctr"/>
              <a:r>
                <a:rPr lang="en-US" sz="1400" b="1" dirty="0">
                  <a:solidFill>
                    <a:schemeClr val="accent6"/>
                  </a:solidFill>
                  <a:latin typeface="Avenir Medium" panose="02000503020000020003" pitchFamily="2" charset="0"/>
                </a:rPr>
                <a:t>Think</a:t>
              </a:r>
            </a:p>
          </p:txBody>
        </p:sp>
      </p:grpSp>
      <p:grpSp>
        <p:nvGrpSpPr>
          <p:cNvPr id="29" name="Group 28">
            <a:extLst>
              <a:ext uri="{FF2B5EF4-FFF2-40B4-BE49-F238E27FC236}">
                <a16:creationId xmlns:a16="http://schemas.microsoft.com/office/drawing/2014/main" id="{D36D6DDD-CEF8-B946-868C-0FDA5961806D}"/>
              </a:ext>
            </a:extLst>
          </p:cNvPr>
          <p:cNvGrpSpPr/>
          <p:nvPr/>
        </p:nvGrpSpPr>
        <p:grpSpPr>
          <a:xfrm>
            <a:off x="10224455" y="-348069"/>
            <a:ext cx="840640" cy="840640"/>
            <a:chOff x="10224455" y="-348069"/>
            <a:chExt cx="840640" cy="840640"/>
          </a:xfrm>
        </p:grpSpPr>
        <p:sp>
          <p:nvSpPr>
            <p:cNvPr id="33" name="Oval 32">
              <a:extLst>
                <a:ext uri="{FF2B5EF4-FFF2-40B4-BE49-F238E27FC236}">
                  <a16:creationId xmlns:a16="http://schemas.microsoft.com/office/drawing/2014/main" id="{97D66164-8301-8540-940F-47FD8EC06113}"/>
                </a:ext>
              </a:extLst>
            </p:cNvPr>
            <p:cNvSpPr/>
            <p:nvPr/>
          </p:nvSpPr>
          <p:spPr>
            <a:xfrm>
              <a:off x="10224455" y="-348069"/>
              <a:ext cx="840640" cy="840640"/>
            </a:xfrm>
            <a:prstGeom prst="ellipse">
              <a:avLst/>
            </a:prstGeom>
            <a:solidFill>
              <a:schemeClr val="bg1">
                <a:lumMod val="95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34" name="TextBox 33">
              <a:hlinkClick r:id="rId8" action="ppaction://hlinksldjump"/>
              <a:extLst>
                <a:ext uri="{FF2B5EF4-FFF2-40B4-BE49-F238E27FC236}">
                  <a16:creationId xmlns:a16="http://schemas.microsoft.com/office/drawing/2014/main" id="{64970321-AF02-644A-BED9-A565670C32D9}"/>
                </a:ext>
              </a:extLst>
            </p:cNvPr>
            <p:cNvSpPr txBox="1"/>
            <p:nvPr/>
          </p:nvSpPr>
          <p:spPr>
            <a:xfrm>
              <a:off x="10437832" y="108442"/>
              <a:ext cx="425116" cy="307777"/>
            </a:xfrm>
            <a:prstGeom prst="rect">
              <a:avLst/>
            </a:prstGeom>
            <a:noFill/>
          </p:spPr>
          <p:txBody>
            <a:bodyPr wrap="none" rtlCol="0">
              <a:spAutoFit/>
            </a:bodyPr>
            <a:lstStyle/>
            <a:p>
              <a:pPr algn="ctr"/>
              <a:r>
                <a:rPr lang="en-US" sz="1400" b="1" dirty="0">
                  <a:solidFill>
                    <a:schemeClr val="accent4"/>
                  </a:solidFill>
                  <a:latin typeface="Avenir Medium" panose="02000503020000020003" pitchFamily="2" charset="0"/>
                </a:rPr>
                <a:t>Do</a:t>
              </a:r>
            </a:p>
          </p:txBody>
        </p:sp>
      </p:grpSp>
      <p:grpSp>
        <p:nvGrpSpPr>
          <p:cNvPr id="37" name="Group 36">
            <a:extLst>
              <a:ext uri="{FF2B5EF4-FFF2-40B4-BE49-F238E27FC236}">
                <a16:creationId xmlns:a16="http://schemas.microsoft.com/office/drawing/2014/main" id="{A496E0C6-DA33-7642-A5B9-559CB8A3ECD4}"/>
              </a:ext>
            </a:extLst>
          </p:cNvPr>
          <p:cNvGrpSpPr/>
          <p:nvPr/>
        </p:nvGrpSpPr>
        <p:grpSpPr>
          <a:xfrm>
            <a:off x="11158841" y="-348069"/>
            <a:ext cx="840640" cy="840640"/>
            <a:chOff x="11158841" y="-348069"/>
            <a:chExt cx="840640" cy="840640"/>
          </a:xfrm>
        </p:grpSpPr>
        <p:sp>
          <p:nvSpPr>
            <p:cNvPr id="39" name="Oval 38">
              <a:extLst>
                <a:ext uri="{FF2B5EF4-FFF2-40B4-BE49-F238E27FC236}">
                  <a16:creationId xmlns:a16="http://schemas.microsoft.com/office/drawing/2014/main" id="{56C7635C-D9A1-2446-9B97-51B34DA50C07}"/>
                </a:ext>
              </a:extLst>
            </p:cNvPr>
            <p:cNvSpPr/>
            <p:nvPr/>
          </p:nvSpPr>
          <p:spPr>
            <a:xfrm>
              <a:off x="11158841" y="-348069"/>
              <a:ext cx="840640" cy="840640"/>
            </a:xfrm>
            <a:prstGeom prst="ellipse">
              <a:avLst/>
            </a:prstGeom>
            <a:solidFill>
              <a:schemeClr val="bg1">
                <a:lumMod val="95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endParaRPr>
            </a:p>
          </p:txBody>
        </p:sp>
        <p:sp>
          <p:nvSpPr>
            <p:cNvPr id="40" name="TextBox 39">
              <a:hlinkClick r:id="rId8" action="ppaction://hlinksldjump"/>
              <a:extLst>
                <a:ext uri="{FF2B5EF4-FFF2-40B4-BE49-F238E27FC236}">
                  <a16:creationId xmlns:a16="http://schemas.microsoft.com/office/drawing/2014/main" id="{BCC42528-3F3B-6A4E-9CF5-56FA68326FC0}"/>
                </a:ext>
              </a:extLst>
            </p:cNvPr>
            <p:cNvSpPr txBox="1"/>
            <p:nvPr/>
          </p:nvSpPr>
          <p:spPr>
            <a:xfrm>
              <a:off x="11286751" y="108442"/>
              <a:ext cx="567784" cy="307777"/>
            </a:xfrm>
            <a:prstGeom prst="rect">
              <a:avLst/>
            </a:prstGeom>
            <a:noFill/>
          </p:spPr>
          <p:txBody>
            <a:bodyPr wrap="none" rtlCol="0">
              <a:spAutoFit/>
            </a:bodyPr>
            <a:lstStyle/>
            <a:p>
              <a:pPr algn="ctr"/>
              <a:r>
                <a:rPr lang="en-US" sz="1400" b="1" dirty="0">
                  <a:solidFill>
                    <a:srgbClr val="C00000"/>
                  </a:solidFill>
                  <a:latin typeface="Avenir Medium" panose="02000503020000020003" pitchFamily="2" charset="0"/>
                </a:rPr>
                <a:t>Care</a:t>
              </a:r>
            </a:p>
          </p:txBody>
        </p:sp>
      </p:grpSp>
    </p:spTree>
    <p:extLst>
      <p:ext uri="{BB962C8B-B14F-4D97-AF65-F5344CB8AC3E}">
        <p14:creationId xmlns:p14="http://schemas.microsoft.com/office/powerpoint/2010/main" val="1951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BF94F7-E328-4A45-B8AE-11939763EABE}"/>
              </a:ext>
            </a:extLst>
          </p:cNvPr>
          <p:cNvSpPr txBox="1"/>
          <p:nvPr/>
        </p:nvSpPr>
        <p:spPr>
          <a:xfrm>
            <a:off x="433754" y="457200"/>
            <a:ext cx="6119446" cy="369332"/>
          </a:xfrm>
          <a:prstGeom prst="rect">
            <a:avLst/>
          </a:prstGeom>
          <a:noFill/>
        </p:spPr>
        <p:txBody>
          <a:bodyPr wrap="square" rtlCol="0">
            <a:spAutoFit/>
          </a:bodyPr>
          <a:lstStyle/>
          <a:p>
            <a:r>
              <a:rPr lang="en-US" b="1" dirty="0">
                <a:latin typeface="Avenir Next" panose="020B0503020202020204" pitchFamily="34" charset="0"/>
              </a:rPr>
              <a:t>Programmatic Strategy – See, Think</a:t>
            </a:r>
          </a:p>
        </p:txBody>
      </p:sp>
      <p:graphicFrame>
        <p:nvGraphicFramePr>
          <p:cNvPr id="6" name="Table 5">
            <a:extLst>
              <a:ext uri="{FF2B5EF4-FFF2-40B4-BE49-F238E27FC236}">
                <a16:creationId xmlns:a16="http://schemas.microsoft.com/office/drawing/2014/main" id="{FD690818-64C5-964A-8A4F-42EC13427752}"/>
              </a:ext>
            </a:extLst>
          </p:cNvPr>
          <p:cNvGraphicFramePr>
            <a:graphicFrameLocks noGrp="1"/>
          </p:cNvGraphicFramePr>
          <p:nvPr>
            <p:extLst>
              <p:ext uri="{D42A27DB-BD31-4B8C-83A1-F6EECF244321}">
                <p14:modId xmlns:p14="http://schemas.microsoft.com/office/powerpoint/2010/main" val="3116063891"/>
              </p:ext>
            </p:extLst>
          </p:nvPr>
        </p:nvGraphicFramePr>
        <p:xfrm>
          <a:off x="422031" y="1389009"/>
          <a:ext cx="11347938" cy="5027207"/>
        </p:xfrm>
        <a:graphic>
          <a:graphicData uri="http://schemas.openxmlformats.org/drawingml/2006/table">
            <a:tbl>
              <a:tblPr firstRow="1" bandRow="1">
                <a:tableStyleId>{00A15C55-8517-42AA-B614-E9B94910E393}</a:tableStyleId>
              </a:tblPr>
              <a:tblGrid>
                <a:gridCol w="3782646">
                  <a:extLst>
                    <a:ext uri="{9D8B030D-6E8A-4147-A177-3AD203B41FA5}">
                      <a16:colId xmlns:a16="http://schemas.microsoft.com/office/drawing/2014/main" val="1423522535"/>
                    </a:ext>
                  </a:extLst>
                </a:gridCol>
                <a:gridCol w="3782646">
                  <a:extLst>
                    <a:ext uri="{9D8B030D-6E8A-4147-A177-3AD203B41FA5}">
                      <a16:colId xmlns:a16="http://schemas.microsoft.com/office/drawing/2014/main" val="2544270280"/>
                    </a:ext>
                  </a:extLst>
                </a:gridCol>
                <a:gridCol w="3782646">
                  <a:extLst>
                    <a:ext uri="{9D8B030D-6E8A-4147-A177-3AD203B41FA5}">
                      <a16:colId xmlns:a16="http://schemas.microsoft.com/office/drawing/2014/main" val="1618001139"/>
                    </a:ext>
                  </a:extLst>
                </a:gridCol>
              </a:tblGrid>
              <a:tr h="575948">
                <a:tc>
                  <a:txBody>
                    <a:bodyPr/>
                    <a:lstStyle/>
                    <a:p>
                      <a:pPr algn="ctr"/>
                      <a:r>
                        <a:rPr lang="en-US" sz="1400" dirty="0">
                          <a:latin typeface="Avenir Next" panose="020B0503020202020204" pitchFamily="34" charset="0"/>
                        </a:rPr>
                        <a:t>CUSTOMER </a:t>
                      </a:r>
                    </a:p>
                    <a:p>
                      <a:pPr algn="ctr"/>
                      <a:r>
                        <a:rPr lang="en-US" sz="1400" dirty="0">
                          <a:latin typeface="Avenir Next" panose="020B0503020202020204" pitchFamily="34" charset="0"/>
                        </a:rPr>
                        <a:t>JOURNEY STAGE</a:t>
                      </a:r>
                      <a:endParaRPr lang="en-US" sz="1400" dirty="0">
                        <a:solidFill>
                          <a:schemeClr val="bg1"/>
                        </a:solidFill>
                        <a:latin typeface="Avenir Next" panose="020B0503020202020204" pitchFamily="34" charset="0"/>
                      </a:endParaRPr>
                    </a:p>
                  </a:txBody>
                  <a:tcPr marL="91917" marR="91917" marT="45958" marB="45958" anchor="ctr"/>
                </a:tc>
                <a:tc>
                  <a:txBody>
                    <a:bodyPr/>
                    <a:lstStyle/>
                    <a:p>
                      <a:pPr algn="ctr"/>
                      <a:r>
                        <a:rPr lang="en-US" sz="1400" dirty="0">
                          <a:latin typeface="Avenir Next" panose="020B0503020202020204" pitchFamily="34" charset="0"/>
                        </a:rPr>
                        <a:t>SEE</a:t>
                      </a:r>
                      <a:endParaRPr lang="en-US" sz="1400" dirty="0">
                        <a:solidFill>
                          <a:schemeClr val="tx1"/>
                        </a:solidFill>
                        <a:latin typeface="Avenir Next" panose="020B0503020202020204" pitchFamily="34" charset="0"/>
                      </a:endParaRPr>
                    </a:p>
                  </a:txBody>
                  <a:tcPr marL="91917" marR="91917" marT="45958" marB="45958" anchor="ctr"/>
                </a:tc>
                <a:tc>
                  <a:txBody>
                    <a:bodyPr/>
                    <a:lstStyle/>
                    <a:p>
                      <a:pPr algn="ctr"/>
                      <a:r>
                        <a:rPr lang="en-US" sz="1400" dirty="0">
                          <a:latin typeface="Avenir Next" panose="020B0503020202020204" pitchFamily="34" charset="0"/>
                        </a:rPr>
                        <a:t>THINK</a:t>
                      </a:r>
                      <a:endParaRPr lang="en-US" sz="1400" dirty="0">
                        <a:solidFill>
                          <a:schemeClr val="tx1"/>
                        </a:solidFill>
                        <a:latin typeface="Avenir Next" panose="020B0503020202020204" pitchFamily="34" charset="0"/>
                      </a:endParaRPr>
                    </a:p>
                  </a:txBody>
                  <a:tcPr marL="91917" marR="91917" marT="45958" marB="45958" anchor="ctr"/>
                </a:tc>
                <a:extLst>
                  <a:ext uri="{0D108BD9-81ED-4DB2-BD59-A6C34878D82A}">
                    <a16:rowId xmlns:a16="http://schemas.microsoft.com/office/drawing/2014/main" val="3081936435"/>
                  </a:ext>
                </a:extLst>
              </a:tr>
              <a:tr h="741139">
                <a:tc>
                  <a:txBody>
                    <a:bodyPr/>
                    <a:lstStyle/>
                    <a:p>
                      <a:pPr marL="0" algn="ctr" defTabSz="914400" rtl="0" eaLnBrk="1" latinLnBrk="0" hangingPunct="1"/>
                      <a:r>
                        <a:rPr lang="en-US" sz="1400" kern="1200" dirty="0">
                          <a:latin typeface="Avenir Next" panose="020B0503020202020204" pitchFamily="34" charset="0"/>
                        </a:rPr>
                        <a:t>THOUGHTS</a:t>
                      </a:r>
                      <a:endParaRPr lang="en-US" sz="1400" b="1" kern="1200" dirty="0">
                        <a:solidFill>
                          <a:schemeClr val="bg1"/>
                        </a:solidFill>
                        <a:latin typeface="Avenir Next" panose="020B0503020202020204" pitchFamily="34" charset="0"/>
                        <a:ea typeface="+mn-ea"/>
                        <a:cs typeface="+mn-cs"/>
                      </a:endParaRPr>
                    </a:p>
                  </a:txBody>
                  <a:tcPr marL="91917" marR="91917" marT="45958" marB="45958" anchor="ctr"/>
                </a:tc>
                <a:tc>
                  <a:txBody>
                    <a:bodyPr/>
                    <a:lstStyle/>
                    <a:p>
                      <a:pPr marL="171450" indent="-171450" algn="l">
                        <a:lnSpc>
                          <a:spcPct val="100000"/>
                        </a:lnSpc>
                        <a:buFont typeface="Arial" panose="020B0604020202020204" pitchFamily="34" charset="0"/>
                        <a:buChar char="•"/>
                      </a:pPr>
                      <a:r>
                        <a:rPr lang="en-US" sz="1050" dirty="0">
                          <a:latin typeface="Avenir Next" panose="020B0503020202020204" pitchFamily="34" charset="0"/>
                        </a:rPr>
                        <a:t>What should I prepare when owning a pet?</a:t>
                      </a:r>
                    </a:p>
                    <a:p>
                      <a:pPr marL="171450" indent="-171450" algn="l">
                        <a:lnSpc>
                          <a:spcPct val="100000"/>
                        </a:lnSpc>
                        <a:buFont typeface="Arial" panose="020B0604020202020204" pitchFamily="34" charset="0"/>
                        <a:buChar char="•"/>
                      </a:pPr>
                      <a:r>
                        <a:rPr lang="en-US" sz="1050" dirty="0">
                          <a:latin typeface="Avenir Next" panose="020B0503020202020204" pitchFamily="34" charset="0"/>
                        </a:rPr>
                        <a:t>What makes a happy pet?</a:t>
                      </a:r>
                    </a:p>
                  </a:txBody>
                  <a:tcPr marL="91917" marR="91917" marT="45958" marB="45958" anchor="ctr"/>
                </a:tc>
                <a:tc>
                  <a:txBody>
                    <a:bodyPr/>
                    <a:lstStyle/>
                    <a:p>
                      <a:pPr marL="285750" indent="-285750">
                        <a:buFont typeface="Arial" panose="020B0604020202020204" pitchFamily="34" charset="0"/>
                        <a:buChar char="•"/>
                      </a:pPr>
                      <a:r>
                        <a:rPr lang="en-US" sz="1050" dirty="0">
                          <a:latin typeface="Avenir Next" panose="020B0503020202020204" pitchFamily="34" charset="0"/>
                        </a:rPr>
                        <a:t>What should I feed my pet?</a:t>
                      </a:r>
                    </a:p>
                    <a:p>
                      <a:pPr marL="285750" indent="-285750">
                        <a:buFont typeface="Arial" panose="020B0604020202020204" pitchFamily="34" charset="0"/>
                        <a:buChar char="•"/>
                      </a:pPr>
                      <a:r>
                        <a:rPr lang="en-US" sz="1050" dirty="0">
                          <a:latin typeface="Avenir Next" panose="020B0503020202020204" pitchFamily="34" charset="0"/>
                        </a:rPr>
                        <a:t>How to ensure a nutritious diet for my pet?</a:t>
                      </a:r>
                    </a:p>
                    <a:p>
                      <a:pPr marL="285750" indent="-285750">
                        <a:buFont typeface="Arial" panose="020B0604020202020204" pitchFamily="34" charset="0"/>
                        <a:buChar char="•"/>
                      </a:pPr>
                      <a:r>
                        <a:rPr lang="en-US" sz="1050" dirty="0">
                          <a:latin typeface="Avenir Next" panose="020B0503020202020204" pitchFamily="34" charset="0"/>
                        </a:rPr>
                        <a:t>What are the pet food brands available in Singapore?</a:t>
                      </a:r>
                      <a:endParaRPr lang="en-US" sz="1050" dirty="0">
                        <a:solidFill>
                          <a:schemeClr val="tx1"/>
                        </a:solidFill>
                        <a:latin typeface="Avenir Next" panose="020B0503020202020204" pitchFamily="34" charset="0"/>
                      </a:endParaRPr>
                    </a:p>
                  </a:txBody>
                  <a:tcPr marL="91917" marR="91917" marT="45958" marB="45958" anchor="ctr"/>
                </a:tc>
                <a:extLst>
                  <a:ext uri="{0D108BD9-81ED-4DB2-BD59-A6C34878D82A}">
                    <a16:rowId xmlns:a16="http://schemas.microsoft.com/office/drawing/2014/main" val="1063167319"/>
                  </a:ext>
                </a:extLst>
              </a:tr>
              <a:tr h="2476800">
                <a:tc>
                  <a:txBody>
                    <a:bodyPr/>
                    <a:lstStyle/>
                    <a:p>
                      <a:pPr marL="0" algn="ctr" defTabSz="914400" rtl="0" eaLnBrk="1" latinLnBrk="0" hangingPunct="1"/>
                      <a:r>
                        <a:rPr lang="en-US" sz="1400" kern="1200" dirty="0">
                          <a:latin typeface="Avenir Next" panose="020B0503020202020204" pitchFamily="34" charset="0"/>
                        </a:rPr>
                        <a:t>DIGITAL </a:t>
                      </a:r>
                    </a:p>
                    <a:p>
                      <a:pPr marL="0" algn="ctr" defTabSz="914400" rtl="0" eaLnBrk="1" latinLnBrk="0" hangingPunct="1"/>
                      <a:r>
                        <a:rPr lang="en-US" sz="1400" kern="1200" dirty="0">
                          <a:latin typeface="Avenir Next" panose="020B0503020202020204" pitchFamily="34" charset="0"/>
                        </a:rPr>
                        <a:t>SIGNALS</a:t>
                      </a:r>
                      <a:endParaRPr lang="en-US" sz="1400" b="1" kern="1200" dirty="0">
                        <a:solidFill>
                          <a:schemeClr val="bg1"/>
                        </a:solidFill>
                        <a:latin typeface="Avenir Next" panose="020B0503020202020204" pitchFamily="34" charset="0"/>
                        <a:ea typeface="+mn-ea"/>
                        <a:cs typeface="+mn-cs"/>
                      </a:endParaRPr>
                    </a:p>
                  </a:txBody>
                  <a:tcPr marL="91917" marR="91917" marT="45958" marB="45958" anchor="ctr"/>
                </a:tc>
                <a:tc>
                  <a:txBody>
                    <a:bodyPr/>
                    <a:lstStyle/>
                    <a:p>
                      <a:pPr marL="0" indent="0">
                        <a:buFont typeface="Arial" panose="020B0604020202020204" pitchFamily="34" charset="0"/>
                        <a:buNone/>
                      </a:pPr>
                      <a:r>
                        <a:rPr lang="en-US" sz="1050" i="1" u="none" dirty="0">
                          <a:latin typeface="Avenir Next" panose="020B0503020202020204" pitchFamily="34" charset="0"/>
                        </a:rPr>
                        <a:t>Audience</a:t>
                      </a:r>
                    </a:p>
                    <a:p>
                      <a:pPr marL="171450" indent="-171450">
                        <a:buFont typeface="Arial" panose="020B0604020202020204" pitchFamily="34" charset="0"/>
                        <a:buChar char="•"/>
                      </a:pPr>
                      <a:r>
                        <a:rPr lang="en-US" sz="1050" dirty="0">
                          <a:latin typeface="Avenir Next" panose="020B0503020202020204" pitchFamily="34" charset="0"/>
                        </a:rPr>
                        <a:t>Social behavior (</a:t>
                      </a:r>
                      <a:r>
                        <a:rPr lang="en-US" sz="1050" dirty="0" err="1">
                          <a:latin typeface="Avenir Next" panose="020B0503020202020204" pitchFamily="34" charset="0"/>
                        </a:rPr>
                        <a:t>ie</a:t>
                      </a:r>
                      <a:r>
                        <a:rPr lang="en-US" sz="1050" dirty="0">
                          <a:latin typeface="Avenir Next" panose="020B0503020202020204" pitchFamily="34" charset="0"/>
                        </a:rPr>
                        <a:t>. posts liked, </a:t>
                      </a:r>
                      <a:r>
                        <a:rPr lang="en-US" sz="1050" dirty="0" err="1">
                          <a:latin typeface="Avenir Next" panose="020B0503020202020204" pitchFamily="34" charset="0"/>
                        </a:rPr>
                        <a:t>favourited</a:t>
                      </a:r>
                      <a:r>
                        <a:rPr lang="en-US" sz="1050" dirty="0">
                          <a:latin typeface="Avenir Next" panose="020B0503020202020204" pitchFamily="34" charset="0"/>
                        </a:rPr>
                        <a:t> and shared) –Royal </a:t>
                      </a:r>
                      <a:r>
                        <a:rPr lang="en-US" sz="1050" dirty="0" err="1">
                          <a:latin typeface="Avenir Next" panose="020B0503020202020204" pitchFamily="34" charset="0"/>
                        </a:rPr>
                        <a:t>Canin</a:t>
                      </a:r>
                      <a:r>
                        <a:rPr lang="en-US" sz="1050" dirty="0">
                          <a:latin typeface="Avenir Next" panose="020B0503020202020204" pitchFamily="34" charset="0"/>
                        </a:rPr>
                        <a:t> can curate relevant content on pets well being and tips on owning pets </a:t>
                      </a:r>
                    </a:p>
                    <a:p>
                      <a:pPr marL="0" indent="0">
                        <a:buFont typeface="Arial" panose="020B0604020202020204" pitchFamily="34" charset="0"/>
                        <a:buNone/>
                      </a:pPr>
                      <a:endParaRPr lang="en-US" sz="1050" dirty="0">
                        <a:latin typeface="Avenir Next" panose="020B0503020202020204" pitchFamily="34" charset="0"/>
                      </a:endParaRPr>
                    </a:p>
                    <a:p>
                      <a:pPr marL="0" indent="0">
                        <a:buFont typeface="Arial" panose="020B0604020202020204" pitchFamily="34" charset="0"/>
                        <a:buNone/>
                      </a:pPr>
                      <a:r>
                        <a:rPr lang="en-US" sz="1050" i="1" dirty="0">
                          <a:latin typeface="Avenir Next" panose="020B0503020202020204" pitchFamily="34" charset="0"/>
                        </a:rPr>
                        <a:t>Environment</a:t>
                      </a:r>
                    </a:p>
                    <a:p>
                      <a:pPr marL="171450" indent="-171450">
                        <a:buFont typeface="Arial" panose="020B0604020202020204" pitchFamily="34" charset="0"/>
                        <a:buChar char="•"/>
                      </a:pPr>
                      <a:r>
                        <a:rPr lang="en-US" sz="1050" dirty="0">
                          <a:latin typeface="Avenir Next" panose="020B0503020202020204" pitchFamily="34" charset="0"/>
                        </a:rPr>
                        <a:t>Device information – Royal </a:t>
                      </a:r>
                      <a:r>
                        <a:rPr lang="en-US" sz="1050" dirty="0" err="1">
                          <a:latin typeface="Avenir Next" panose="020B0503020202020204" pitchFamily="34" charset="0"/>
                        </a:rPr>
                        <a:t>Canin</a:t>
                      </a:r>
                      <a:r>
                        <a:rPr lang="en-US" sz="1050" dirty="0">
                          <a:latin typeface="Avenir Next" panose="020B0503020202020204" pitchFamily="34" charset="0"/>
                        </a:rPr>
                        <a:t> can use this information to create ads </a:t>
                      </a:r>
                      <a:r>
                        <a:rPr lang="en-US" sz="1050" dirty="0" err="1">
                          <a:latin typeface="Avenir Next" panose="020B0503020202020204" pitchFamily="34" charset="0"/>
                        </a:rPr>
                        <a:t>customised</a:t>
                      </a:r>
                      <a:r>
                        <a:rPr lang="en-US" sz="1050" dirty="0">
                          <a:latin typeface="Avenir Next" panose="020B0503020202020204" pitchFamily="34" charset="0"/>
                        </a:rPr>
                        <a:t> to the devices used and operating systems </a:t>
                      </a:r>
                    </a:p>
                    <a:p>
                      <a:pPr marL="0" indent="0">
                        <a:buFont typeface="Arial" panose="020B0604020202020204" pitchFamily="34" charset="0"/>
                        <a:buNone/>
                      </a:pPr>
                      <a:endParaRPr lang="en-US" sz="1050" dirty="0">
                        <a:latin typeface="Avenir Next" panose="020B0503020202020204" pitchFamily="34" charset="0"/>
                      </a:endParaRPr>
                    </a:p>
                    <a:p>
                      <a:pPr marL="0" indent="0">
                        <a:buFont typeface="Arial" panose="020B0604020202020204" pitchFamily="34" charset="0"/>
                        <a:buNone/>
                      </a:pPr>
                      <a:r>
                        <a:rPr lang="en-US" sz="1050" i="1" dirty="0">
                          <a:latin typeface="Avenir Next" panose="020B0503020202020204" pitchFamily="34" charset="0"/>
                        </a:rPr>
                        <a:t>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venir Next" panose="020B0503020202020204" pitchFamily="34" charset="0"/>
                        </a:rPr>
                        <a:t>Search and web history (</a:t>
                      </a:r>
                      <a:r>
                        <a:rPr lang="en-US" sz="1050" dirty="0" err="1">
                          <a:latin typeface="Avenir Next" panose="020B0503020202020204" pitchFamily="34" charset="0"/>
                        </a:rPr>
                        <a:t>ie</a:t>
                      </a:r>
                      <a:r>
                        <a:rPr lang="en-US" sz="1050" dirty="0">
                          <a:latin typeface="Avenir Next" panose="020B0503020202020204" pitchFamily="34" charset="0"/>
                        </a:rPr>
                        <a:t>. Keywords used, websites visited) – Royal </a:t>
                      </a:r>
                      <a:r>
                        <a:rPr lang="en-US" sz="1050" dirty="0" err="1">
                          <a:latin typeface="Avenir Next" panose="020B0503020202020204" pitchFamily="34" charset="0"/>
                        </a:rPr>
                        <a:t>Canin</a:t>
                      </a:r>
                      <a:r>
                        <a:rPr lang="en-US" sz="1050" dirty="0">
                          <a:latin typeface="Avenir Next" panose="020B0503020202020204" pitchFamily="34" charset="0"/>
                        </a:rPr>
                        <a:t> can craft messages suited to audience’s intent to find out more about how to make their pets happy </a:t>
                      </a:r>
                    </a:p>
                  </a:txBody>
                  <a:tcPr marL="91917" marR="91917" marT="45958" marB="45958" anchor="ctr"/>
                </a:tc>
                <a:tc>
                  <a:txBody>
                    <a:bodyPr/>
                    <a:lstStyle/>
                    <a:p>
                      <a:pPr marL="0" indent="0">
                        <a:buFont typeface="Arial" panose="020B0604020202020204" pitchFamily="34" charset="0"/>
                        <a:buNone/>
                      </a:pPr>
                      <a:r>
                        <a:rPr lang="en-US" sz="1050" i="1" u="none" dirty="0">
                          <a:latin typeface="Avenir Next" panose="020B0503020202020204" pitchFamily="34" charset="0"/>
                        </a:rPr>
                        <a:t>Audience</a:t>
                      </a:r>
                    </a:p>
                    <a:p>
                      <a:pPr marL="171450" indent="-171450">
                        <a:buFont typeface="Arial" panose="020B0604020202020204" pitchFamily="34" charset="0"/>
                        <a:buChar char="•"/>
                      </a:pPr>
                      <a:r>
                        <a:rPr lang="en-US" sz="1050" dirty="0">
                          <a:latin typeface="Avenir Next" panose="020B0503020202020204" pitchFamily="34" charset="0"/>
                        </a:rPr>
                        <a:t>Social behavior (</a:t>
                      </a:r>
                      <a:r>
                        <a:rPr lang="en-US" sz="1050" dirty="0" err="1">
                          <a:latin typeface="Avenir Next" panose="020B0503020202020204" pitchFamily="34" charset="0"/>
                        </a:rPr>
                        <a:t>ie</a:t>
                      </a:r>
                      <a:r>
                        <a:rPr lang="en-US" sz="1050" dirty="0">
                          <a:latin typeface="Avenir Next" panose="020B0503020202020204" pitchFamily="34" charset="0"/>
                        </a:rPr>
                        <a:t>. posts liked, </a:t>
                      </a:r>
                      <a:r>
                        <a:rPr lang="en-US" sz="1050" dirty="0" err="1">
                          <a:latin typeface="Avenir Next" panose="020B0503020202020204" pitchFamily="34" charset="0"/>
                        </a:rPr>
                        <a:t>favourited</a:t>
                      </a:r>
                      <a:r>
                        <a:rPr lang="en-US" sz="1050" dirty="0">
                          <a:latin typeface="Avenir Next" panose="020B0503020202020204" pitchFamily="34" charset="0"/>
                        </a:rPr>
                        <a:t> and shared) –Royal </a:t>
                      </a:r>
                      <a:r>
                        <a:rPr lang="en-US" sz="1050" dirty="0" err="1">
                          <a:latin typeface="Avenir Next" panose="020B0503020202020204" pitchFamily="34" charset="0"/>
                        </a:rPr>
                        <a:t>Canin</a:t>
                      </a:r>
                      <a:r>
                        <a:rPr lang="en-US" sz="1050" dirty="0">
                          <a:latin typeface="Avenir Next" panose="020B0503020202020204" pitchFamily="34" charset="0"/>
                        </a:rPr>
                        <a:t> can tap on this signal to find out the popular pet food brands that audience are following </a:t>
                      </a:r>
                    </a:p>
                    <a:p>
                      <a:pPr marL="0" indent="0">
                        <a:buFont typeface="Arial" panose="020B0604020202020204" pitchFamily="34" charset="0"/>
                        <a:buNone/>
                      </a:pPr>
                      <a:endParaRPr lang="en-US" sz="1050" dirty="0">
                        <a:latin typeface="Avenir Next" panose="020B0503020202020204" pitchFamily="34" charset="0"/>
                      </a:endParaRPr>
                    </a:p>
                    <a:p>
                      <a:pPr marL="0" indent="0">
                        <a:buFont typeface="Arial" panose="020B0604020202020204" pitchFamily="34" charset="0"/>
                        <a:buNone/>
                      </a:pPr>
                      <a:r>
                        <a:rPr lang="en-US" sz="1050" i="1" dirty="0">
                          <a:latin typeface="Avenir Next" panose="020B0503020202020204" pitchFamily="34" charset="0"/>
                        </a:rPr>
                        <a:t>Environment</a:t>
                      </a:r>
                    </a:p>
                    <a:p>
                      <a:pPr marL="171450" indent="-171450">
                        <a:buFont typeface="Arial" panose="020B0604020202020204" pitchFamily="34" charset="0"/>
                        <a:buChar char="•"/>
                      </a:pPr>
                      <a:r>
                        <a:rPr lang="en-US" sz="1050" dirty="0">
                          <a:latin typeface="Avenir Next" panose="020B0503020202020204" pitchFamily="34" charset="0"/>
                        </a:rPr>
                        <a:t>Device information – Royal </a:t>
                      </a:r>
                      <a:r>
                        <a:rPr lang="en-US" sz="1050" dirty="0" err="1">
                          <a:latin typeface="Avenir Next" panose="020B0503020202020204" pitchFamily="34" charset="0"/>
                        </a:rPr>
                        <a:t>Canin</a:t>
                      </a:r>
                      <a:r>
                        <a:rPr lang="en-US" sz="1050" dirty="0">
                          <a:latin typeface="Avenir Next" panose="020B0503020202020204" pitchFamily="34" charset="0"/>
                        </a:rPr>
                        <a:t> can create ads for different devices and operating systems to </a:t>
                      </a:r>
                      <a:r>
                        <a:rPr lang="en-US" sz="1050" u="none" dirty="0" err="1">
                          <a:latin typeface="Avenir Next" panose="020B0503020202020204" pitchFamily="34" charset="0"/>
                        </a:rPr>
                        <a:t>optimise</a:t>
                      </a:r>
                      <a:r>
                        <a:rPr lang="en-US" sz="1050" dirty="0">
                          <a:latin typeface="Avenir Next" panose="020B0503020202020204" pitchFamily="34" charset="0"/>
                        </a:rPr>
                        <a:t> the marketing efforts and reach out to more audience </a:t>
                      </a:r>
                    </a:p>
                    <a:p>
                      <a:pPr marL="0" indent="0">
                        <a:buFont typeface="Arial" panose="020B0604020202020204" pitchFamily="34" charset="0"/>
                        <a:buNone/>
                      </a:pPr>
                      <a:endParaRPr lang="en-US" sz="1050" dirty="0">
                        <a:latin typeface="Avenir Next" panose="020B0503020202020204" pitchFamily="34" charset="0"/>
                      </a:endParaRPr>
                    </a:p>
                    <a:p>
                      <a:pPr marL="0" indent="0">
                        <a:buFont typeface="Arial" panose="020B0604020202020204" pitchFamily="34" charset="0"/>
                        <a:buNone/>
                      </a:pPr>
                      <a:r>
                        <a:rPr lang="en-US" sz="1050" i="1" dirty="0">
                          <a:latin typeface="Avenir Next" panose="020B0503020202020204" pitchFamily="34" charset="0"/>
                        </a:rPr>
                        <a:t>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venir Next" panose="020B0503020202020204" pitchFamily="34" charset="0"/>
                        </a:rPr>
                        <a:t>Search and web history (</a:t>
                      </a:r>
                      <a:r>
                        <a:rPr lang="en-US" sz="1050" dirty="0" err="1">
                          <a:latin typeface="Avenir Next" panose="020B0503020202020204" pitchFamily="34" charset="0"/>
                        </a:rPr>
                        <a:t>ie</a:t>
                      </a:r>
                      <a:r>
                        <a:rPr lang="en-US" sz="1050" dirty="0">
                          <a:latin typeface="Avenir Next" panose="020B0503020202020204" pitchFamily="34" charset="0"/>
                        </a:rPr>
                        <a:t>. Keywords used, websites visited) – Royal </a:t>
                      </a:r>
                      <a:r>
                        <a:rPr lang="en-US" sz="1050" dirty="0" err="1">
                          <a:latin typeface="Avenir Next" panose="020B0503020202020204" pitchFamily="34" charset="0"/>
                        </a:rPr>
                        <a:t>Canin</a:t>
                      </a:r>
                      <a:r>
                        <a:rPr lang="en-US" sz="1050" dirty="0">
                          <a:latin typeface="Avenir Next" panose="020B0503020202020204" pitchFamily="34" charset="0"/>
                        </a:rPr>
                        <a:t> can craft messages on their tailormade nutrition for their pets</a:t>
                      </a:r>
                    </a:p>
                  </a:txBody>
                  <a:tcPr marL="91917" marR="91917" marT="45958" marB="45958" anchor="ctr"/>
                </a:tc>
                <a:extLst>
                  <a:ext uri="{0D108BD9-81ED-4DB2-BD59-A6C34878D82A}">
                    <a16:rowId xmlns:a16="http://schemas.microsoft.com/office/drawing/2014/main" val="2051122245"/>
                  </a:ext>
                </a:extLst>
              </a:tr>
              <a:tr h="1217904">
                <a:tc>
                  <a:txBody>
                    <a:bodyPr/>
                    <a:lstStyle/>
                    <a:p>
                      <a:pPr marL="0" algn="ctr" defTabSz="914400" rtl="0" eaLnBrk="1" latinLnBrk="0" hangingPunct="1"/>
                      <a:r>
                        <a:rPr lang="en-US" sz="1400" kern="1200" dirty="0">
                          <a:latin typeface="Avenir Next" panose="020B0503020202020204" pitchFamily="34" charset="0"/>
                        </a:rPr>
                        <a:t>MESSAGE</a:t>
                      </a:r>
                      <a:endParaRPr lang="en-US" sz="1400" b="1" kern="1200" dirty="0">
                        <a:solidFill>
                          <a:schemeClr val="bg1"/>
                        </a:solidFill>
                        <a:latin typeface="Avenir Next" panose="020B0503020202020204" pitchFamily="34" charset="0"/>
                        <a:ea typeface="+mn-ea"/>
                        <a:cs typeface="+mn-cs"/>
                      </a:endParaRPr>
                    </a:p>
                  </a:txBody>
                  <a:tcPr marL="91917" marR="91917" marT="45958" marB="45958" anchor="ctr"/>
                </a:tc>
                <a:tc>
                  <a:txBody>
                    <a:bodyPr/>
                    <a:lstStyle/>
                    <a:p>
                      <a:pPr marL="0" indent="0" algn="l">
                        <a:buFont typeface="Arial" panose="020B0604020202020204" pitchFamily="34" charset="0"/>
                        <a:buNone/>
                      </a:pPr>
                      <a:r>
                        <a:rPr lang="en-US" sz="1050" b="1" dirty="0">
                          <a:latin typeface="Avenir Next" panose="020B0503020202020204" pitchFamily="34" charset="0"/>
                        </a:rPr>
                        <a:t>YOU LOVE THEM ENOUGH TO GIVE YOUR BEST.</a:t>
                      </a:r>
                    </a:p>
                    <a:p>
                      <a:pPr marL="0" indent="0" algn="l">
                        <a:buFont typeface="Arial" panose="020B0604020202020204" pitchFamily="34" charset="0"/>
                        <a:buNone/>
                      </a:pPr>
                      <a:r>
                        <a:rPr lang="en-US" sz="1050" dirty="0">
                          <a:latin typeface="Avenir Next" panose="020B0503020202020204" pitchFamily="34" charset="0"/>
                        </a:rPr>
                        <a:t>The use of emotive messaging will display Royal </a:t>
                      </a:r>
                      <a:r>
                        <a:rPr lang="en-US" sz="1050" dirty="0" err="1">
                          <a:latin typeface="Avenir Next" panose="020B0503020202020204" pitchFamily="34" charset="0"/>
                        </a:rPr>
                        <a:t>Canin’s</a:t>
                      </a:r>
                      <a:r>
                        <a:rPr lang="en-US" sz="1050" dirty="0">
                          <a:latin typeface="Avenir Next" panose="020B0503020202020204" pitchFamily="34" charset="0"/>
                        </a:rPr>
                        <a:t>  understanding of pet owners to provide the best to their pets. This message aims to promote Royal </a:t>
                      </a:r>
                      <a:r>
                        <a:rPr lang="en-US" sz="1050" dirty="0" err="1">
                          <a:latin typeface="Avenir Next" panose="020B0503020202020204" pitchFamily="34" charset="0"/>
                        </a:rPr>
                        <a:t>Canin’s</a:t>
                      </a:r>
                      <a:r>
                        <a:rPr lang="en-US" sz="1050" dirty="0">
                          <a:latin typeface="Avenir Next" panose="020B0503020202020204" pitchFamily="34" charset="0"/>
                        </a:rPr>
                        <a:t> brand as one that knows the needs of pet owners. </a:t>
                      </a:r>
                    </a:p>
                  </a:txBody>
                  <a:tcPr marL="91917" marR="91917" marT="45958" marB="45958" anchor="ctr"/>
                </a:tc>
                <a:tc>
                  <a:txBody>
                    <a:bodyPr/>
                    <a:lstStyle/>
                    <a:p>
                      <a:pPr marL="0" indent="0" algn="l">
                        <a:buFont typeface="Arial" panose="020B0604020202020204" pitchFamily="34" charset="0"/>
                        <a:buNone/>
                      </a:pPr>
                      <a:r>
                        <a:rPr lang="en-US" sz="1050" b="1" dirty="0">
                          <a:latin typeface="Avenir Next" panose="020B0503020202020204" pitchFamily="34" charset="0"/>
                        </a:rPr>
                        <a:t>TAILORED FOR YOUR ROYAL BABIES.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1" dirty="0">
                          <a:latin typeface="Avenir Next" panose="020B0503020202020204" pitchFamily="34" charset="0"/>
                        </a:rPr>
                        <a:t>ROYAL TREATS FOR ROYAL BREEDS.</a:t>
                      </a:r>
                    </a:p>
                    <a:p>
                      <a:pPr marL="0" indent="0" algn="l">
                        <a:buFont typeface="Arial" panose="020B0604020202020204" pitchFamily="34" charset="0"/>
                        <a:buNone/>
                      </a:pPr>
                      <a:r>
                        <a:rPr lang="en-US" sz="1050" b="0" dirty="0">
                          <a:latin typeface="Avenir Next" panose="020B0503020202020204" pitchFamily="34" charset="0"/>
                        </a:rPr>
                        <a:t>This message aims to communicate the USP of Royal </a:t>
                      </a:r>
                      <a:r>
                        <a:rPr lang="en-US" sz="1050" b="0" dirty="0" err="1">
                          <a:latin typeface="Avenir Next" panose="020B0503020202020204" pitchFamily="34" charset="0"/>
                        </a:rPr>
                        <a:t>Canin</a:t>
                      </a:r>
                      <a:r>
                        <a:rPr lang="en-US" sz="1050" b="0" dirty="0">
                          <a:latin typeface="Avenir Next" panose="020B0503020202020204" pitchFamily="34" charset="0"/>
                        </a:rPr>
                        <a:t> – tailormade nutrition for pets. The term “babies” is used to bring connection that pets are more than just pets, but seen as “kids”. </a:t>
                      </a:r>
                    </a:p>
                  </a:txBody>
                  <a:tcPr marL="91917" marR="91917" marT="45958" marB="45958" anchor="ctr"/>
                </a:tc>
                <a:extLst>
                  <a:ext uri="{0D108BD9-81ED-4DB2-BD59-A6C34878D82A}">
                    <a16:rowId xmlns:a16="http://schemas.microsoft.com/office/drawing/2014/main" val="2600338425"/>
                  </a:ext>
                </a:extLst>
              </a:tr>
            </a:tbl>
          </a:graphicData>
        </a:graphic>
      </p:graphicFrame>
      <p:sp>
        <p:nvSpPr>
          <p:cNvPr id="7" name="TextBox 6">
            <a:extLst>
              <a:ext uri="{FF2B5EF4-FFF2-40B4-BE49-F238E27FC236}">
                <a16:creationId xmlns:a16="http://schemas.microsoft.com/office/drawing/2014/main" id="{318D0B6A-21C4-4C43-85CF-962D0F21385F}"/>
              </a:ext>
            </a:extLst>
          </p:cNvPr>
          <p:cNvSpPr txBox="1"/>
          <p:nvPr/>
        </p:nvSpPr>
        <p:spPr>
          <a:xfrm>
            <a:off x="4206965" y="1074371"/>
            <a:ext cx="7563004" cy="276999"/>
          </a:xfrm>
          <a:prstGeom prst="rect">
            <a:avLst/>
          </a:prstGeom>
          <a:solidFill>
            <a:schemeClr val="accent4">
              <a:lumMod val="20000"/>
              <a:lumOff val="80000"/>
            </a:schemeClr>
          </a:solidFill>
        </p:spPr>
        <p:txBody>
          <a:bodyPr wrap="square" rtlCol="0">
            <a:spAutoFit/>
          </a:bodyPr>
          <a:lstStyle/>
          <a:p>
            <a:pPr algn="ctr"/>
            <a:r>
              <a:rPr lang="en-US" sz="1200" b="1" dirty="0">
                <a:latin typeface="Avenir Next" panose="020B0503020202020204" pitchFamily="34" charset="0"/>
              </a:rPr>
              <a:t>OBJECTIVE: RAISING ROYAL CANIN’S BRAND AWARENESS</a:t>
            </a:r>
            <a:endParaRPr lang="en-US" sz="1200" dirty="0">
              <a:latin typeface="Avenir Next" panose="020B0503020202020204" pitchFamily="34" charset="0"/>
            </a:endParaRPr>
          </a:p>
        </p:txBody>
      </p:sp>
      <p:sp>
        <p:nvSpPr>
          <p:cNvPr id="8" name="TextBox 7">
            <a:extLst>
              <a:ext uri="{FF2B5EF4-FFF2-40B4-BE49-F238E27FC236}">
                <a16:creationId xmlns:a16="http://schemas.microsoft.com/office/drawing/2014/main" id="{BAC3CA29-7237-3140-AAF1-E473F14704B8}"/>
              </a:ext>
            </a:extLst>
          </p:cNvPr>
          <p:cNvSpPr txBox="1"/>
          <p:nvPr/>
        </p:nvSpPr>
        <p:spPr>
          <a:xfrm>
            <a:off x="433754" y="1074371"/>
            <a:ext cx="3773211" cy="276999"/>
          </a:xfrm>
          <a:prstGeom prst="rect">
            <a:avLst/>
          </a:prstGeom>
          <a:noFill/>
        </p:spPr>
        <p:txBody>
          <a:bodyPr wrap="square" rtlCol="0">
            <a:spAutoFit/>
          </a:bodyPr>
          <a:lstStyle/>
          <a:p>
            <a:pPr algn="ctr"/>
            <a:r>
              <a:rPr lang="en-US" sz="1200" b="1" dirty="0">
                <a:latin typeface="Avenir Next" panose="020B0503020202020204" pitchFamily="34" charset="0"/>
              </a:rPr>
              <a:t>TA: MILLENIAL PET OWNERS (MICA &amp; MARK)</a:t>
            </a:r>
            <a:endParaRPr lang="en-US" sz="1200" dirty="0">
              <a:latin typeface="Avenir Next" panose="020B0503020202020204" pitchFamily="34" charset="0"/>
            </a:endParaRPr>
          </a:p>
        </p:txBody>
      </p:sp>
      <p:grpSp>
        <p:nvGrpSpPr>
          <p:cNvPr id="12" name="Group 11">
            <a:extLst>
              <a:ext uri="{FF2B5EF4-FFF2-40B4-BE49-F238E27FC236}">
                <a16:creationId xmlns:a16="http://schemas.microsoft.com/office/drawing/2014/main" id="{867AE9EB-1F5D-ED41-A335-754C11979E4A}"/>
              </a:ext>
            </a:extLst>
          </p:cNvPr>
          <p:cNvGrpSpPr/>
          <p:nvPr/>
        </p:nvGrpSpPr>
        <p:grpSpPr>
          <a:xfrm>
            <a:off x="-10989893" y="0"/>
            <a:ext cx="12042163" cy="6858001"/>
            <a:chOff x="-10989893" y="0"/>
            <a:chExt cx="12042163" cy="6858001"/>
          </a:xfrm>
        </p:grpSpPr>
        <p:grpSp>
          <p:nvGrpSpPr>
            <p:cNvPr id="10" name="Group 9">
              <a:extLst>
                <a:ext uri="{FF2B5EF4-FFF2-40B4-BE49-F238E27FC236}">
                  <a16:creationId xmlns:a16="http://schemas.microsoft.com/office/drawing/2014/main" id="{63B82BD9-B74B-1C4F-988C-69F48559D82D}"/>
                </a:ext>
              </a:extLst>
            </p:cNvPr>
            <p:cNvGrpSpPr/>
            <p:nvPr/>
          </p:nvGrpSpPr>
          <p:grpSpPr>
            <a:xfrm>
              <a:off x="-10989893" y="0"/>
              <a:ext cx="12042163" cy="6858001"/>
              <a:chOff x="-11061699" y="0"/>
              <a:chExt cx="12042163" cy="6858001"/>
            </a:xfrm>
          </p:grpSpPr>
          <p:grpSp>
            <p:nvGrpSpPr>
              <p:cNvPr id="21" name="Group 20">
                <a:extLst>
                  <a:ext uri="{FF2B5EF4-FFF2-40B4-BE49-F238E27FC236}">
                    <a16:creationId xmlns:a16="http://schemas.microsoft.com/office/drawing/2014/main" id="{C8DE80C7-7350-2A4D-A8C2-108F2D258592}"/>
                  </a:ext>
                </a:extLst>
              </p:cNvPr>
              <p:cNvGrpSpPr/>
              <p:nvPr/>
            </p:nvGrpSpPr>
            <p:grpSpPr>
              <a:xfrm>
                <a:off x="-11061699" y="0"/>
                <a:ext cx="12042163" cy="6858001"/>
                <a:chOff x="-4114800" y="0"/>
                <a:chExt cx="10598042" cy="6858001"/>
              </a:xfrm>
              <a:solidFill>
                <a:schemeClr val="accent2"/>
              </a:solidFill>
              <a:effectLst>
                <a:outerShdw blurRad="254000" dist="88900" algn="l" rotWithShape="0">
                  <a:schemeClr val="tx1">
                    <a:lumMod val="95000"/>
                    <a:lumOff val="5000"/>
                    <a:alpha val="51000"/>
                  </a:schemeClr>
                </a:outerShdw>
              </a:effectLst>
            </p:grpSpPr>
            <p:sp>
              <p:nvSpPr>
                <p:cNvPr id="23" name="Rectangle 22">
                  <a:extLst>
                    <a:ext uri="{FF2B5EF4-FFF2-40B4-BE49-F238E27FC236}">
                      <a16:creationId xmlns:a16="http://schemas.microsoft.com/office/drawing/2014/main" id="{48C95701-B866-ED48-98B8-4E8E7A3EDDC0}"/>
                    </a:ext>
                  </a:extLst>
                </p:cNvPr>
                <p:cNvSpPr/>
                <p:nvPr/>
              </p:nvSpPr>
              <p:spPr>
                <a:xfrm>
                  <a:off x="-4114800" y="0"/>
                  <a:ext cx="9848850" cy="685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Top Corners Rounded 1">
                  <a:extLst>
                    <a:ext uri="{FF2B5EF4-FFF2-40B4-BE49-F238E27FC236}">
                      <a16:creationId xmlns:a16="http://schemas.microsoft.com/office/drawing/2014/main" id="{A0C1174A-09E8-AB44-9633-981BFC3A098E}"/>
                    </a:ext>
                  </a:extLst>
                </p:cNvPr>
                <p:cNvSpPr/>
                <p:nvPr/>
              </p:nvSpPr>
              <p:spPr>
                <a:xfrm rot="5400000">
                  <a:off x="4306143" y="4680901"/>
                  <a:ext cx="3605002" cy="749197"/>
                </a:xfrm>
                <a:prstGeom prst="round2Same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8A903B34-993D-3448-9B51-57CE55E44E87}"/>
                  </a:ext>
                </a:extLst>
              </p:cNvPr>
              <p:cNvSpPr/>
              <p:nvPr/>
            </p:nvSpPr>
            <p:spPr>
              <a:xfrm rot="5400000">
                <a:off x="-573271" y="4908657"/>
                <a:ext cx="2723495" cy="307777"/>
              </a:xfrm>
              <a:prstGeom prst="rect">
                <a:avLst/>
              </a:prstGeom>
            </p:spPr>
            <p:txBody>
              <a:bodyPr wrap="square">
                <a:spAutoFit/>
              </a:bodyPr>
              <a:lstStyle/>
              <a:p>
                <a:pPr algn="ctr"/>
                <a:r>
                  <a:rPr lang="en-US" sz="1400" b="1" dirty="0">
                    <a:solidFill>
                      <a:schemeClr val="bg1"/>
                    </a:solidFill>
                    <a:latin typeface="Avenir Next" panose="020B0503020202020204" pitchFamily="34" charset="0"/>
                  </a:rPr>
                  <a:t>Dynamic Ad Creative - See</a:t>
                </a:r>
                <a:endParaRPr lang="en-US" sz="1400" b="1" dirty="0">
                  <a:solidFill>
                    <a:schemeClr val="bg1"/>
                  </a:solidFill>
                </a:endParaRPr>
              </a:p>
            </p:txBody>
          </p:sp>
        </p:grpSp>
        <p:sp>
          <p:nvSpPr>
            <p:cNvPr id="25" name="TextBox 24">
              <a:extLst>
                <a:ext uri="{FF2B5EF4-FFF2-40B4-BE49-F238E27FC236}">
                  <a16:creationId xmlns:a16="http://schemas.microsoft.com/office/drawing/2014/main" id="{749B384B-5DF6-F14C-B290-0C98BC4BAC4A}"/>
                </a:ext>
              </a:extLst>
            </p:cNvPr>
            <p:cNvSpPr txBox="1"/>
            <p:nvPr/>
          </p:nvSpPr>
          <p:spPr>
            <a:xfrm>
              <a:off x="-9542431" y="388462"/>
              <a:ext cx="6564154"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Programmatic Strategy – See (Ad Creative)</a:t>
              </a:r>
            </a:p>
          </p:txBody>
        </p:sp>
        <p:sp>
          <p:nvSpPr>
            <p:cNvPr id="27" name="TextBox 26">
              <a:extLst>
                <a:ext uri="{FF2B5EF4-FFF2-40B4-BE49-F238E27FC236}">
                  <a16:creationId xmlns:a16="http://schemas.microsoft.com/office/drawing/2014/main" id="{85CF39FE-50E3-7648-A626-59134E0F6A88}"/>
                </a:ext>
              </a:extLst>
            </p:cNvPr>
            <p:cNvSpPr txBox="1"/>
            <p:nvPr/>
          </p:nvSpPr>
          <p:spPr>
            <a:xfrm>
              <a:off x="-9186200" y="5130615"/>
              <a:ext cx="8640100" cy="1600438"/>
            </a:xfrm>
            <a:prstGeom prst="rect">
              <a:avLst/>
            </a:prstGeom>
            <a:noFill/>
          </p:spPr>
          <p:txBody>
            <a:bodyPr wrap="square" rtlCol="0">
              <a:spAutoFit/>
            </a:bodyPr>
            <a:lstStyle/>
            <a:p>
              <a:r>
                <a:rPr lang="en-US" sz="1400" b="1" dirty="0">
                  <a:solidFill>
                    <a:schemeClr val="bg1"/>
                  </a:solidFill>
                  <a:latin typeface="Avenir Next" panose="020B0503020202020204" pitchFamily="34" charset="0"/>
                </a:rPr>
                <a:t>Royal </a:t>
              </a:r>
              <a:r>
                <a:rPr lang="en-US" sz="1400" b="1" dirty="0" err="1">
                  <a:solidFill>
                    <a:schemeClr val="bg1"/>
                  </a:solidFill>
                  <a:latin typeface="Avenir Next" panose="020B0503020202020204" pitchFamily="34" charset="0"/>
                </a:rPr>
                <a:t>Canin</a:t>
              </a:r>
              <a:r>
                <a:rPr lang="en-US" sz="1400" b="1" dirty="0">
                  <a:solidFill>
                    <a:schemeClr val="bg1"/>
                  </a:solidFill>
                  <a:latin typeface="Avenir Next" panose="020B0503020202020204" pitchFamily="34" charset="0"/>
                </a:rPr>
                <a:t> love their customers to give them the best. </a:t>
              </a:r>
            </a:p>
            <a:p>
              <a:r>
                <a:rPr lang="en-US" sz="1400" dirty="0">
                  <a:solidFill>
                    <a:schemeClr val="bg1"/>
                  </a:solidFill>
                  <a:latin typeface="Avenir Next" panose="020B0503020202020204" pitchFamily="34" charset="0"/>
                </a:rPr>
                <a:t>The media and environment signals gathered will enable Royal </a:t>
              </a:r>
              <a:r>
                <a:rPr lang="en-US" sz="1400" dirty="0" err="1">
                  <a:solidFill>
                    <a:schemeClr val="bg1"/>
                  </a:solidFill>
                  <a:latin typeface="Avenir Next" panose="020B0503020202020204" pitchFamily="34" charset="0"/>
                </a:rPr>
                <a:t>Canin</a:t>
              </a:r>
              <a:r>
                <a:rPr lang="en-US" sz="1400" dirty="0">
                  <a:solidFill>
                    <a:schemeClr val="bg1"/>
                  </a:solidFill>
                  <a:latin typeface="Avenir Next" panose="020B0503020202020204" pitchFamily="34" charset="0"/>
                </a:rPr>
                <a:t> to develop creatives in different sizes and formats that are optimized for viewing on various devices and web pages browsed most by Royal </a:t>
              </a:r>
              <a:r>
                <a:rPr lang="en-US" sz="1400" dirty="0" err="1">
                  <a:solidFill>
                    <a:schemeClr val="bg1"/>
                  </a:solidFill>
                  <a:latin typeface="Avenir Next" panose="020B0503020202020204" pitchFamily="34" charset="0"/>
                </a:rPr>
                <a:t>Canin’s</a:t>
              </a:r>
              <a:r>
                <a:rPr lang="en-US" sz="1400" dirty="0">
                  <a:solidFill>
                    <a:schemeClr val="bg1"/>
                  </a:solidFill>
                  <a:latin typeface="Avenir Next" panose="020B0503020202020204" pitchFamily="34" charset="0"/>
                </a:rPr>
                <a:t> customers. </a:t>
              </a:r>
            </a:p>
            <a:p>
              <a:endParaRPr lang="en-US" sz="1400" dirty="0">
                <a:solidFill>
                  <a:schemeClr val="bg1"/>
                </a:solidFill>
                <a:latin typeface="Avenir Next" panose="020B0503020202020204" pitchFamily="34" charset="0"/>
              </a:endParaRPr>
            </a:p>
            <a:p>
              <a:r>
                <a:rPr lang="en-US" sz="1400" dirty="0">
                  <a:solidFill>
                    <a:schemeClr val="bg1"/>
                  </a:solidFill>
                  <a:latin typeface="Avenir Next" panose="020B0503020202020204" pitchFamily="34" charset="0"/>
                </a:rPr>
                <a:t>Integrating programmatic, we will be able to bid for the ad spaces available on the web pages to reach the right audiences.  </a:t>
              </a:r>
            </a:p>
          </p:txBody>
        </p:sp>
        <p:pic>
          <p:nvPicPr>
            <p:cNvPr id="5" name="Picture 4">
              <a:extLst>
                <a:ext uri="{FF2B5EF4-FFF2-40B4-BE49-F238E27FC236}">
                  <a16:creationId xmlns:a16="http://schemas.microsoft.com/office/drawing/2014/main" id="{807D3B4B-2403-DC40-860A-753CDCD83A4C}"/>
                </a:ext>
              </a:extLst>
            </p:cNvPr>
            <p:cNvPicPr>
              <a:picLocks noChangeAspect="1"/>
            </p:cNvPicPr>
            <p:nvPr/>
          </p:nvPicPr>
          <p:blipFill>
            <a:blip r:embed="rId3"/>
            <a:stretch>
              <a:fillRect/>
            </a:stretch>
          </p:blipFill>
          <p:spPr>
            <a:xfrm>
              <a:off x="-7756723" y="1130961"/>
              <a:ext cx="4724538" cy="3763764"/>
            </a:xfrm>
            <a:prstGeom prst="rect">
              <a:avLst/>
            </a:prstGeom>
          </p:spPr>
        </p:pic>
        <p:pic>
          <p:nvPicPr>
            <p:cNvPr id="9" name="Picture 8">
              <a:extLst>
                <a:ext uri="{FF2B5EF4-FFF2-40B4-BE49-F238E27FC236}">
                  <a16:creationId xmlns:a16="http://schemas.microsoft.com/office/drawing/2014/main" id="{46F7640C-809F-2A4F-9AB0-AA6C20105B04}"/>
                </a:ext>
              </a:extLst>
            </p:cNvPr>
            <p:cNvPicPr>
              <a:picLocks noChangeAspect="1"/>
            </p:cNvPicPr>
            <p:nvPr/>
          </p:nvPicPr>
          <p:blipFill>
            <a:blip r:embed="rId4"/>
            <a:stretch>
              <a:fillRect/>
            </a:stretch>
          </p:blipFill>
          <p:spPr>
            <a:xfrm>
              <a:off x="-3568419" y="2807827"/>
              <a:ext cx="1333296" cy="2087406"/>
            </a:xfrm>
            <a:prstGeom prst="rect">
              <a:avLst/>
            </a:prstGeom>
          </p:spPr>
        </p:pic>
      </p:grpSp>
      <p:grpSp>
        <p:nvGrpSpPr>
          <p:cNvPr id="11" name="Group 10">
            <a:extLst>
              <a:ext uri="{FF2B5EF4-FFF2-40B4-BE49-F238E27FC236}">
                <a16:creationId xmlns:a16="http://schemas.microsoft.com/office/drawing/2014/main" id="{F7BA75D4-DB08-594D-BE21-D089D660F7EA}"/>
              </a:ext>
            </a:extLst>
          </p:cNvPr>
          <p:cNvGrpSpPr/>
          <p:nvPr/>
        </p:nvGrpSpPr>
        <p:grpSpPr>
          <a:xfrm>
            <a:off x="-11226800" y="0"/>
            <a:ext cx="11839299" cy="6858001"/>
            <a:chOff x="-11226800" y="-6958653"/>
            <a:chExt cx="11839299" cy="6858001"/>
          </a:xfrm>
        </p:grpSpPr>
        <p:grpSp>
          <p:nvGrpSpPr>
            <p:cNvPr id="19" name="Group 18">
              <a:extLst>
                <a:ext uri="{FF2B5EF4-FFF2-40B4-BE49-F238E27FC236}">
                  <a16:creationId xmlns:a16="http://schemas.microsoft.com/office/drawing/2014/main" id="{9A2A85F6-DE72-2640-834B-C7EFE75C8F91}"/>
                </a:ext>
              </a:extLst>
            </p:cNvPr>
            <p:cNvGrpSpPr/>
            <p:nvPr/>
          </p:nvGrpSpPr>
          <p:grpSpPr>
            <a:xfrm>
              <a:off x="-11226800" y="-6958653"/>
              <a:ext cx="11839299" cy="6858001"/>
              <a:chOff x="-11298606" y="0"/>
              <a:chExt cx="11839299" cy="6858001"/>
            </a:xfrm>
          </p:grpSpPr>
          <p:grpSp>
            <p:nvGrpSpPr>
              <p:cNvPr id="20" name="Group 19">
                <a:extLst>
                  <a:ext uri="{FF2B5EF4-FFF2-40B4-BE49-F238E27FC236}">
                    <a16:creationId xmlns:a16="http://schemas.microsoft.com/office/drawing/2014/main" id="{6AB141A3-926C-B546-8A9B-127CBCB6A764}"/>
                  </a:ext>
                </a:extLst>
              </p:cNvPr>
              <p:cNvGrpSpPr/>
              <p:nvPr/>
            </p:nvGrpSpPr>
            <p:grpSpPr>
              <a:xfrm>
                <a:off x="-11298606" y="0"/>
                <a:ext cx="11839299" cy="6858001"/>
                <a:chOff x="-4323297" y="0"/>
                <a:chExt cx="10419506" cy="6858001"/>
              </a:xfrm>
              <a:solidFill>
                <a:schemeClr val="accent2"/>
              </a:solidFill>
              <a:effectLst>
                <a:outerShdw blurRad="254000" dist="88900" algn="l" rotWithShape="0">
                  <a:schemeClr val="tx1">
                    <a:lumMod val="95000"/>
                    <a:lumOff val="5000"/>
                    <a:alpha val="51000"/>
                  </a:schemeClr>
                </a:outerShdw>
              </a:effectLst>
            </p:grpSpPr>
            <p:sp>
              <p:nvSpPr>
                <p:cNvPr id="30" name="Rectangle 29">
                  <a:extLst>
                    <a:ext uri="{FF2B5EF4-FFF2-40B4-BE49-F238E27FC236}">
                      <a16:creationId xmlns:a16="http://schemas.microsoft.com/office/drawing/2014/main" id="{87B91A8B-7F38-684A-B497-C654340DA288}"/>
                    </a:ext>
                  </a:extLst>
                </p:cNvPr>
                <p:cNvSpPr/>
                <p:nvPr/>
              </p:nvSpPr>
              <p:spPr>
                <a:xfrm>
                  <a:off x="-4323297" y="0"/>
                  <a:ext cx="10057347" cy="685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1" name="Rectangle: Top Corners Rounded 1">
                  <a:extLst>
                    <a:ext uri="{FF2B5EF4-FFF2-40B4-BE49-F238E27FC236}">
                      <a16:creationId xmlns:a16="http://schemas.microsoft.com/office/drawing/2014/main" id="{32B12687-16C8-2443-97DD-B87D9C8ABB37}"/>
                    </a:ext>
                  </a:extLst>
                </p:cNvPr>
                <p:cNvSpPr/>
                <p:nvPr/>
              </p:nvSpPr>
              <p:spPr>
                <a:xfrm rot="5400000">
                  <a:off x="4112627" y="4874418"/>
                  <a:ext cx="3605002" cy="362163"/>
                </a:xfrm>
                <a:prstGeom prst="round2Same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
            <p:nvSpPr>
              <p:cNvPr id="29" name="Rectangle 28">
                <a:extLst>
                  <a:ext uri="{FF2B5EF4-FFF2-40B4-BE49-F238E27FC236}">
                    <a16:creationId xmlns:a16="http://schemas.microsoft.com/office/drawing/2014/main" id="{D1F8FEBB-0469-1E4E-9D37-CDFAEEF8714B}"/>
                  </a:ext>
                </a:extLst>
              </p:cNvPr>
              <p:cNvSpPr/>
              <p:nvPr/>
            </p:nvSpPr>
            <p:spPr>
              <a:xfrm rot="5400000">
                <a:off x="-1062834" y="4921357"/>
                <a:ext cx="2723495" cy="307777"/>
              </a:xfrm>
              <a:prstGeom prst="rect">
                <a:avLst/>
              </a:prstGeom>
            </p:spPr>
            <p:txBody>
              <a:bodyPr wrap="square">
                <a:spAutoFit/>
              </a:bodyPr>
              <a:lstStyle/>
              <a:p>
                <a:r>
                  <a:rPr lang="en-US" sz="1400" b="1" dirty="0">
                    <a:solidFill>
                      <a:schemeClr val="bg1"/>
                    </a:solidFill>
                    <a:latin typeface="Avenir Next" panose="020B0503020202020204" pitchFamily="34" charset="0"/>
                  </a:rPr>
                  <a:t>Dynamic Creative Ad - Think</a:t>
                </a:r>
                <a:endParaRPr lang="en-US" sz="1400" b="1" dirty="0">
                  <a:solidFill>
                    <a:schemeClr val="bg1"/>
                  </a:solidFill>
                </a:endParaRPr>
              </a:p>
            </p:txBody>
          </p:sp>
        </p:grpSp>
        <p:sp>
          <p:nvSpPr>
            <p:cNvPr id="34" name="TextBox 33">
              <a:extLst>
                <a:ext uri="{FF2B5EF4-FFF2-40B4-BE49-F238E27FC236}">
                  <a16:creationId xmlns:a16="http://schemas.microsoft.com/office/drawing/2014/main" id="{3C6C78C9-54D3-0241-A3F5-DA98171449F3}"/>
                </a:ext>
              </a:extLst>
            </p:cNvPr>
            <p:cNvSpPr txBox="1"/>
            <p:nvPr/>
          </p:nvSpPr>
          <p:spPr>
            <a:xfrm>
              <a:off x="-9542431" y="-6644895"/>
              <a:ext cx="6564154"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Programmatic Strategy – See (Ad Creative)</a:t>
              </a:r>
            </a:p>
          </p:txBody>
        </p:sp>
        <p:sp>
          <p:nvSpPr>
            <p:cNvPr id="36" name="TextBox 35">
              <a:extLst>
                <a:ext uri="{FF2B5EF4-FFF2-40B4-BE49-F238E27FC236}">
                  <a16:creationId xmlns:a16="http://schemas.microsoft.com/office/drawing/2014/main" id="{835E7DAE-9D6F-AC40-BE8F-86FAA8B6798A}"/>
                </a:ext>
              </a:extLst>
            </p:cNvPr>
            <p:cNvSpPr txBox="1"/>
            <p:nvPr/>
          </p:nvSpPr>
          <p:spPr>
            <a:xfrm>
              <a:off x="-8831929" y="-1923782"/>
              <a:ext cx="7583490" cy="830997"/>
            </a:xfrm>
            <a:prstGeom prst="rect">
              <a:avLst/>
            </a:prstGeom>
            <a:noFill/>
          </p:spPr>
          <p:txBody>
            <a:bodyPr wrap="square" rtlCol="0">
              <a:spAutoFit/>
            </a:bodyPr>
            <a:lstStyle/>
            <a:p>
              <a:r>
                <a:rPr lang="en-US" sz="1600" b="1" dirty="0">
                  <a:solidFill>
                    <a:schemeClr val="bg1"/>
                  </a:solidFill>
                  <a:latin typeface="Avenir Next" panose="020B0503020202020204" pitchFamily="34" charset="0"/>
                </a:rPr>
                <a:t>Tailored for Royal </a:t>
              </a:r>
              <a:r>
                <a:rPr lang="en-US" sz="1600" b="1" dirty="0" err="1">
                  <a:solidFill>
                    <a:schemeClr val="bg1"/>
                  </a:solidFill>
                  <a:latin typeface="Avenir Next" panose="020B0503020202020204" pitchFamily="34" charset="0"/>
                </a:rPr>
                <a:t>Canin’s</a:t>
              </a:r>
              <a:r>
                <a:rPr lang="en-US" sz="1600" b="1" dirty="0">
                  <a:solidFill>
                    <a:schemeClr val="bg1"/>
                  </a:solidFill>
                  <a:latin typeface="Avenir Next" panose="020B0503020202020204" pitchFamily="34" charset="0"/>
                </a:rPr>
                <a:t> customers. </a:t>
              </a:r>
            </a:p>
            <a:p>
              <a:r>
                <a:rPr lang="en-US" sz="1600" dirty="0">
                  <a:solidFill>
                    <a:schemeClr val="bg1"/>
                  </a:solidFill>
                  <a:latin typeface="Avenir Next" panose="020B0503020202020204" pitchFamily="34" charset="0"/>
                </a:rPr>
                <a:t>Messages can be targeted specifically to the audiences at different stages of the intent based on the media signals (</a:t>
              </a:r>
              <a:r>
                <a:rPr lang="en-US" sz="1600" dirty="0" err="1">
                  <a:solidFill>
                    <a:schemeClr val="bg1"/>
                  </a:solidFill>
                  <a:latin typeface="Avenir Next" panose="020B0503020202020204" pitchFamily="34" charset="0"/>
                </a:rPr>
                <a:t>ie</a:t>
              </a:r>
              <a:r>
                <a:rPr lang="en-US" sz="1600" dirty="0">
                  <a:solidFill>
                    <a:schemeClr val="bg1"/>
                  </a:solidFill>
                  <a:latin typeface="Avenir Next" panose="020B0503020202020204" pitchFamily="34" charset="0"/>
                </a:rPr>
                <a:t>. search history).   </a:t>
              </a:r>
            </a:p>
          </p:txBody>
        </p:sp>
        <p:pic>
          <p:nvPicPr>
            <p:cNvPr id="2" name="Picture 1">
              <a:extLst>
                <a:ext uri="{FF2B5EF4-FFF2-40B4-BE49-F238E27FC236}">
                  <a16:creationId xmlns:a16="http://schemas.microsoft.com/office/drawing/2014/main" id="{EE9E1C96-AA00-0E45-B1F4-8F93D81F65F5}"/>
                </a:ext>
              </a:extLst>
            </p:cNvPr>
            <p:cNvPicPr>
              <a:picLocks noChangeAspect="1"/>
            </p:cNvPicPr>
            <p:nvPr/>
          </p:nvPicPr>
          <p:blipFill>
            <a:blip r:embed="rId5"/>
            <a:stretch>
              <a:fillRect/>
            </a:stretch>
          </p:blipFill>
          <p:spPr>
            <a:xfrm>
              <a:off x="-8485928" y="-5654981"/>
              <a:ext cx="4451148" cy="3223505"/>
            </a:xfrm>
            <a:prstGeom prst="rect">
              <a:avLst/>
            </a:prstGeom>
          </p:spPr>
        </p:pic>
        <p:pic>
          <p:nvPicPr>
            <p:cNvPr id="3" name="Picture 2">
              <a:extLst>
                <a:ext uri="{FF2B5EF4-FFF2-40B4-BE49-F238E27FC236}">
                  <a16:creationId xmlns:a16="http://schemas.microsoft.com/office/drawing/2014/main" id="{0B82ACBD-A7D0-A941-8ABB-6A448AD07AC0}"/>
                </a:ext>
              </a:extLst>
            </p:cNvPr>
            <p:cNvPicPr>
              <a:picLocks noChangeAspect="1"/>
            </p:cNvPicPr>
            <p:nvPr/>
          </p:nvPicPr>
          <p:blipFill>
            <a:blip r:embed="rId6"/>
            <a:stretch>
              <a:fillRect/>
            </a:stretch>
          </p:blipFill>
          <p:spPr>
            <a:xfrm>
              <a:off x="-4034780" y="-4875483"/>
              <a:ext cx="1561070" cy="2444007"/>
            </a:xfrm>
            <a:prstGeom prst="rect">
              <a:avLst/>
            </a:prstGeom>
          </p:spPr>
        </p:pic>
      </p:grpSp>
    </p:spTree>
    <p:extLst>
      <p:ext uri="{BB962C8B-B14F-4D97-AF65-F5344CB8AC3E}">
        <p14:creationId xmlns:p14="http://schemas.microsoft.com/office/powerpoint/2010/main" val="206991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08333E-6 0 L 0.91068 0.00069 " pathEditMode="relative" rAng="0" ptsTypes="AA">
                                      <p:cBhvr>
                                        <p:cTn id="6" dur="2000" fill="hold"/>
                                        <p:tgtEl>
                                          <p:spTgt spid="12"/>
                                        </p:tgtEl>
                                        <p:attrNameLst>
                                          <p:attrName>ppt_x</p:attrName>
                                          <p:attrName>ppt_y</p:attrName>
                                        </p:attrNameLst>
                                      </p:cBhvr>
                                      <p:rCtr x="45534" y="2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2032 0.00185 L 0.91719 0.00069 " pathEditMode="relative" rAng="0" ptsTypes="AA">
                                      <p:cBhvr>
                                        <p:cTn id="10" dur="2000" fill="hold"/>
                                        <p:tgtEl>
                                          <p:spTgt spid="11"/>
                                        </p:tgtEl>
                                        <p:attrNameLst>
                                          <p:attrName>ppt_x</p:attrName>
                                          <p:attrName>ppt_y</p:attrName>
                                        </p:attrNameLst>
                                      </p:cBhvr>
                                      <p:rCtr x="44844"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BF94F7-E328-4A45-B8AE-11939763EABE}"/>
              </a:ext>
            </a:extLst>
          </p:cNvPr>
          <p:cNvSpPr txBox="1"/>
          <p:nvPr/>
        </p:nvSpPr>
        <p:spPr>
          <a:xfrm>
            <a:off x="433754" y="457200"/>
            <a:ext cx="6119446" cy="369332"/>
          </a:xfrm>
          <a:prstGeom prst="rect">
            <a:avLst/>
          </a:prstGeom>
          <a:noFill/>
        </p:spPr>
        <p:txBody>
          <a:bodyPr wrap="square" rtlCol="0">
            <a:spAutoFit/>
          </a:bodyPr>
          <a:lstStyle/>
          <a:p>
            <a:r>
              <a:rPr lang="en-US" b="1" dirty="0">
                <a:latin typeface="Avenir Next" panose="020B0503020202020204" pitchFamily="34" charset="0"/>
              </a:rPr>
              <a:t>Programmatic Strategy – Do, Care</a:t>
            </a:r>
          </a:p>
        </p:txBody>
      </p:sp>
      <p:graphicFrame>
        <p:nvGraphicFramePr>
          <p:cNvPr id="6" name="Table 5">
            <a:extLst>
              <a:ext uri="{FF2B5EF4-FFF2-40B4-BE49-F238E27FC236}">
                <a16:creationId xmlns:a16="http://schemas.microsoft.com/office/drawing/2014/main" id="{FD690818-64C5-964A-8A4F-42EC13427752}"/>
              </a:ext>
            </a:extLst>
          </p:cNvPr>
          <p:cNvGraphicFramePr>
            <a:graphicFrameLocks noGrp="1"/>
          </p:cNvGraphicFramePr>
          <p:nvPr>
            <p:extLst>
              <p:ext uri="{D42A27DB-BD31-4B8C-83A1-F6EECF244321}">
                <p14:modId xmlns:p14="http://schemas.microsoft.com/office/powerpoint/2010/main" val="3073188051"/>
              </p:ext>
            </p:extLst>
          </p:nvPr>
        </p:nvGraphicFramePr>
        <p:xfrm>
          <a:off x="422030" y="1389008"/>
          <a:ext cx="11359662" cy="5106535"/>
        </p:xfrm>
        <a:graphic>
          <a:graphicData uri="http://schemas.openxmlformats.org/drawingml/2006/table">
            <a:tbl>
              <a:tblPr firstRow="1" bandRow="1">
                <a:tableStyleId>{93296810-A885-4BE3-A3E7-6D5BEEA58F35}</a:tableStyleId>
              </a:tblPr>
              <a:tblGrid>
                <a:gridCol w="3786554">
                  <a:extLst>
                    <a:ext uri="{9D8B030D-6E8A-4147-A177-3AD203B41FA5}">
                      <a16:colId xmlns:a16="http://schemas.microsoft.com/office/drawing/2014/main" val="1423522535"/>
                    </a:ext>
                  </a:extLst>
                </a:gridCol>
                <a:gridCol w="3786554">
                  <a:extLst>
                    <a:ext uri="{9D8B030D-6E8A-4147-A177-3AD203B41FA5}">
                      <a16:colId xmlns:a16="http://schemas.microsoft.com/office/drawing/2014/main" val="2544270280"/>
                    </a:ext>
                  </a:extLst>
                </a:gridCol>
                <a:gridCol w="3786554">
                  <a:extLst>
                    <a:ext uri="{9D8B030D-6E8A-4147-A177-3AD203B41FA5}">
                      <a16:colId xmlns:a16="http://schemas.microsoft.com/office/drawing/2014/main" val="1618001139"/>
                    </a:ext>
                  </a:extLst>
                </a:gridCol>
              </a:tblGrid>
              <a:tr h="547531">
                <a:tc>
                  <a:txBody>
                    <a:bodyPr/>
                    <a:lstStyle/>
                    <a:p>
                      <a:pPr algn="ctr"/>
                      <a:r>
                        <a:rPr lang="en-US" sz="1400" dirty="0">
                          <a:latin typeface="Avenir Next" panose="020B0503020202020204" pitchFamily="34" charset="0"/>
                        </a:rPr>
                        <a:t>CUSTOMER </a:t>
                      </a:r>
                    </a:p>
                    <a:p>
                      <a:pPr algn="ctr"/>
                      <a:r>
                        <a:rPr lang="en-US" sz="1400" dirty="0">
                          <a:latin typeface="Avenir Next" panose="020B0503020202020204" pitchFamily="34" charset="0"/>
                        </a:rPr>
                        <a:t>JOURNEY STAGE</a:t>
                      </a:r>
                      <a:endParaRPr lang="en-US" sz="1400" dirty="0">
                        <a:solidFill>
                          <a:schemeClr val="bg1"/>
                        </a:solidFill>
                        <a:latin typeface="Avenir Next" panose="020B0503020202020204" pitchFamily="34" charset="0"/>
                      </a:endParaRPr>
                    </a:p>
                  </a:txBody>
                  <a:tcPr marL="91917" marR="91917" marT="45958" marB="45958" anchor="ctr"/>
                </a:tc>
                <a:tc>
                  <a:txBody>
                    <a:bodyPr/>
                    <a:lstStyle/>
                    <a:p>
                      <a:pPr algn="ctr"/>
                      <a:r>
                        <a:rPr lang="en-US" sz="1400" dirty="0">
                          <a:latin typeface="Avenir Next" panose="020B0503020202020204" pitchFamily="34" charset="0"/>
                        </a:rPr>
                        <a:t>DO</a:t>
                      </a:r>
                      <a:endParaRPr lang="en-US" sz="1400" dirty="0">
                        <a:solidFill>
                          <a:schemeClr val="tx1"/>
                        </a:solidFill>
                        <a:latin typeface="Avenir Next" panose="020B0503020202020204" pitchFamily="34" charset="0"/>
                      </a:endParaRPr>
                    </a:p>
                  </a:txBody>
                  <a:tcPr marL="91917" marR="91917" marT="45958" marB="45958" anchor="ctr"/>
                </a:tc>
                <a:tc>
                  <a:txBody>
                    <a:bodyPr/>
                    <a:lstStyle/>
                    <a:p>
                      <a:pPr algn="ctr"/>
                      <a:r>
                        <a:rPr lang="en-US" sz="1400" dirty="0">
                          <a:latin typeface="Avenir Next" panose="020B0503020202020204" pitchFamily="34" charset="0"/>
                        </a:rPr>
                        <a:t>CARE</a:t>
                      </a:r>
                      <a:endParaRPr lang="en-US" sz="1400" dirty="0">
                        <a:solidFill>
                          <a:schemeClr val="tx1"/>
                        </a:solidFill>
                        <a:latin typeface="Avenir Next" panose="020B0503020202020204" pitchFamily="34" charset="0"/>
                      </a:endParaRPr>
                    </a:p>
                  </a:txBody>
                  <a:tcPr marL="91917" marR="91917" marT="45958" marB="45958" anchor="ctr"/>
                </a:tc>
                <a:extLst>
                  <a:ext uri="{0D108BD9-81ED-4DB2-BD59-A6C34878D82A}">
                    <a16:rowId xmlns:a16="http://schemas.microsoft.com/office/drawing/2014/main" val="3081936435"/>
                  </a:ext>
                </a:extLst>
              </a:tr>
              <a:tr h="748956">
                <a:tc>
                  <a:txBody>
                    <a:bodyPr/>
                    <a:lstStyle/>
                    <a:p>
                      <a:pPr marL="0" algn="ctr" defTabSz="914400" rtl="0" eaLnBrk="1" latinLnBrk="0" hangingPunct="1"/>
                      <a:r>
                        <a:rPr lang="en-US" sz="1400" kern="1200" dirty="0">
                          <a:latin typeface="Avenir Next" panose="020B0503020202020204" pitchFamily="34" charset="0"/>
                        </a:rPr>
                        <a:t>THOUGHTS</a:t>
                      </a:r>
                      <a:endParaRPr lang="en-US" sz="1400" b="1" kern="1200" dirty="0">
                        <a:solidFill>
                          <a:schemeClr val="bg1"/>
                        </a:solidFill>
                        <a:latin typeface="Avenir Next" panose="020B0503020202020204" pitchFamily="34" charset="0"/>
                        <a:ea typeface="+mn-ea"/>
                        <a:cs typeface="+mn-cs"/>
                      </a:endParaRPr>
                    </a:p>
                  </a:txBody>
                  <a:tcPr marL="91917" marR="91917" marT="45958" marB="45958" anchor="ctr"/>
                </a:tc>
                <a:tc>
                  <a:txBody>
                    <a:bodyPr/>
                    <a:lstStyle/>
                    <a:p>
                      <a:pPr marL="285750" indent="-285750">
                        <a:buFont typeface="Arial" panose="020B0604020202020204" pitchFamily="34" charset="0"/>
                        <a:buChar char="•"/>
                      </a:pPr>
                      <a:r>
                        <a:rPr lang="en-US" sz="1050" dirty="0">
                          <a:latin typeface="Avenir Next" panose="020B0503020202020204" pitchFamily="34" charset="0"/>
                        </a:rPr>
                        <a:t>Where can I buy Royal </a:t>
                      </a:r>
                      <a:r>
                        <a:rPr lang="en-US" sz="1050" dirty="0" err="1">
                          <a:latin typeface="Avenir Next" panose="020B0503020202020204" pitchFamily="34" charset="0"/>
                        </a:rPr>
                        <a:t>Canin’s</a:t>
                      </a:r>
                      <a:r>
                        <a:rPr lang="en-US" sz="1050" dirty="0">
                          <a:latin typeface="Avenir Next" panose="020B0503020202020204" pitchFamily="34" charset="0"/>
                        </a:rPr>
                        <a:t> products?</a:t>
                      </a:r>
                    </a:p>
                    <a:p>
                      <a:pPr marL="285750" indent="-285750">
                        <a:buFont typeface="Arial" panose="020B0604020202020204" pitchFamily="34" charset="0"/>
                        <a:buChar char="•"/>
                      </a:pPr>
                      <a:r>
                        <a:rPr lang="en-US" sz="1050" dirty="0">
                          <a:latin typeface="Avenir Next" panose="020B0503020202020204" pitchFamily="34" charset="0"/>
                        </a:rPr>
                        <a:t>How much does Royal </a:t>
                      </a:r>
                      <a:r>
                        <a:rPr lang="en-US" sz="1050" dirty="0" err="1">
                          <a:latin typeface="Avenir Next" panose="020B0503020202020204" pitchFamily="34" charset="0"/>
                        </a:rPr>
                        <a:t>Canin’s</a:t>
                      </a:r>
                      <a:r>
                        <a:rPr lang="en-US" sz="1050" dirty="0">
                          <a:latin typeface="Avenir Next" panose="020B0503020202020204" pitchFamily="34" charset="0"/>
                        </a:rPr>
                        <a:t> pet food cost?</a:t>
                      </a:r>
                    </a:p>
                    <a:p>
                      <a:pPr marL="285750" indent="-285750">
                        <a:buFont typeface="Arial" panose="020B0604020202020204" pitchFamily="34" charset="0"/>
                        <a:buChar char="•"/>
                      </a:pPr>
                      <a:r>
                        <a:rPr lang="en-US" sz="1050" dirty="0">
                          <a:latin typeface="Avenir Next" panose="020B0503020202020204" pitchFamily="34" charset="0"/>
                        </a:rPr>
                        <a:t>What are the available promotion for pet food?</a:t>
                      </a:r>
                      <a:endParaRPr lang="en-US" sz="1050" dirty="0">
                        <a:solidFill>
                          <a:schemeClr val="tx1"/>
                        </a:solidFill>
                        <a:latin typeface="Avenir Next" panose="020B0503020202020204" pitchFamily="34" charset="0"/>
                      </a:endParaRPr>
                    </a:p>
                  </a:txBody>
                  <a:tcPr marL="91917" marR="91917" marT="45958" marB="45958" anchor="ctr"/>
                </a:tc>
                <a:tc>
                  <a:txBody>
                    <a:bodyPr/>
                    <a:lstStyle/>
                    <a:p>
                      <a:pPr marL="285750" indent="-285750">
                        <a:buFont typeface="Arial" panose="020B0604020202020204" pitchFamily="34" charset="0"/>
                        <a:buChar char="•"/>
                      </a:pPr>
                      <a:r>
                        <a:rPr lang="en-US" sz="1050" dirty="0">
                          <a:latin typeface="Avenir Next" panose="020B0503020202020204" pitchFamily="34" charset="0"/>
                        </a:rPr>
                        <a:t>How can I let more people know about Royal </a:t>
                      </a:r>
                      <a:r>
                        <a:rPr lang="en-US" sz="1050" dirty="0" err="1">
                          <a:latin typeface="Avenir Next" panose="020B0503020202020204" pitchFamily="34" charset="0"/>
                        </a:rPr>
                        <a:t>Canin’s</a:t>
                      </a:r>
                      <a:r>
                        <a:rPr lang="en-US" sz="1050" dirty="0">
                          <a:latin typeface="Avenir Next" panose="020B0503020202020204" pitchFamily="34" charset="0"/>
                        </a:rPr>
                        <a:t> products?</a:t>
                      </a:r>
                    </a:p>
                    <a:p>
                      <a:pPr marL="285750" indent="-285750">
                        <a:buFont typeface="Arial" panose="020B0604020202020204" pitchFamily="34" charset="0"/>
                        <a:buChar char="•"/>
                      </a:pPr>
                      <a:r>
                        <a:rPr lang="en-US" sz="1050" dirty="0">
                          <a:latin typeface="Avenir Next" panose="020B0503020202020204" pitchFamily="34" charset="0"/>
                        </a:rPr>
                        <a:t>How can I find out more about Royal </a:t>
                      </a:r>
                      <a:r>
                        <a:rPr lang="en-US" sz="1050" dirty="0" err="1">
                          <a:latin typeface="Avenir Next" panose="020B0503020202020204" pitchFamily="34" charset="0"/>
                        </a:rPr>
                        <a:t>Canin’s</a:t>
                      </a:r>
                      <a:r>
                        <a:rPr lang="en-US" sz="1050" dirty="0">
                          <a:latin typeface="Avenir Next" panose="020B0503020202020204" pitchFamily="34" charset="0"/>
                        </a:rPr>
                        <a:t> updates?</a:t>
                      </a:r>
                      <a:endParaRPr lang="en-US" sz="1050" dirty="0">
                        <a:solidFill>
                          <a:schemeClr val="tx1"/>
                        </a:solidFill>
                        <a:latin typeface="Avenir Next" panose="020B0503020202020204" pitchFamily="34" charset="0"/>
                      </a:endParaRPr>
                    </a:p>
                  </a:txBody>
                  <a:tcPr marL="91917" marR="91917" marT="45958" marB="45958" anchor="ctr"/>
                </a:tc>
                <a:extLst>
                  <a:ext uri="{0D108BD9-81ED-4DB2-BD59-A6C34878D82A}">
                    <a16:rowId xmlns:a16="http://schemas.microsoft.com/office/drawing/2014/main" val="1063167319"/>
                  </a:ext>
                </a:extLst>
              </a:tr>
              <a:tr h="2631065">
                <a:tc>
                  <a:txBody>
                    <a:bodyPr/>
                    <a:lstStyle/>
                    <a:p>
                      <a:pPr marL="0" algn="ctr" defTabSz="914400" rtl="0" eaLnBrk="1" latinLnBrk="0" hangingPunct="1"/>
                      <a:r>
                        <a:rPr lang="en-US" sz="1400" kern="1200" dirty="0">
                          <a:latin typeface="Avenir Next" panose="020B0503020202020204" pitchFamily="34" charset="0"/>
                        </a:rPr>
                        <a:t>DIGITAL </a:t>
                      </a:r>
                    </a:p>
                    <a:p>
                      <a:pPr marL="0" algn="ctr" defTabSz="914400" rtl="0" eaLnBrk="1" latinLnBrk="0" hangingPunct="1"/>
                      <a:r>
                        <a:rPr lang="en-US" sz="1400" kern="1200" dirty="0">
                          <a:latin typeface="Avenir Next" panose="020B0503020202020204" pitchFamily="34" charset="0"/>
                        </a:rPr>
                        <a:t>SIGNALS</a:t>
                      </a:r>
                      <a:endParaRPr lang="en-US" sz="1400" b="1" kern="1200" dirty="0">
                        <a:solidFill>
                          <a:schemeClr val="bg1"/>
                        </a:solidFill>
                        <a:latin typeface="Avenir Next" panose="020B0503020202020204" pitchFamily="34" charset="0"/>
                        <a:ea typeface="+mn-ea"/>
                        <a:cs typeface="+mn-cs"/>
                      </a:endParaRPr>
                    </a:p>
                  </a:txBody>
                  <a:tcPr marL="91917" marR="91917" marT="45958" marB="45958" anchor="ctr"/>
                </a:tc>
                <a:tc>
                  <a:txBody>
                    <a:bodyPr/>
                    <a:lstStyle/>
                    <a:p>
                      <a:pPr marL="0" indent="0">
                        <a:buFont typeface="Arial" panose="020B0604020202020204" pitchFamily="34" charset="0"/>
                        <a:buNone/>
                      </a:pPr>
                      <a:r>
                        <a:rPr lang="en-US" sz="1050" i="1" u="none" dirty="0">
                          <a:latin typeface="Avenir Next" panose="020B0503020202020204" pitchFamily="34" charset="0"/>
                        </a:rPr>
                        <a:t>Audience</a:t>
                      </a:r>
                    </a:p>
                    <a:p>
                      <a:pPr marL="171450" indent="-171450">
                        <a:buFont typeface="Arial" panose="020B0604020202020204" pitchFamily="34" charset="0"/>
                        <a:buChar char="•"/>
                      </a:pPr>
                      <a:r>
                        <a:rPr lang="en-US" sz="1050" dirty="0">
                          <a:latin typeface="Avenir Next" panose="020B0503020202020204" pitchFamily="34" charset="0"/>
                        </a:rPr>
                        <a:t>Social behavior (</a:t>
                      </a:r>
                      <a:r>
                        <a:rPr lang="en-US" sz="1050" dirty="0" err="1">
                          <a:latin typeface="Avenir Next" panose="020B0503020202020204" pitchFamily="34" charset="0"/>
                        </a:rPr>
                        <a:t>ie</a:t>
                      </a:r>
                      <a:r>
                        <a:rPr lang="en-US" sz="1050" dirty="0">
                          <a:latin typeface="Avenir Next" panose="020B0503020202020204" pitchFamily="34" charset="0"/>
                        </a:rPr>
                        <a:t>. purchase history) – Royal </a:t>
                      </a:r>
                      <a:r>
                        <a:rPr lang="en-US" sz="1050" dirty="0" err="1">
                          <a:latin typeface="Avenir Next" panose="020B0503020202020204" pitchFamily="34" charset="0"/>
                        </a:rPr>
                        <a:t>Canin</a:t>
                      </a:r>
                      <a:r>
                        <a:rPr lang="en-US" sz="1050" dirty="0">
                          <a:latin typeface="Avenir Next" panose="020B0503020202020204" pitchFamily="34" charset="0"/>
                        </a:rPr>
                        <a:t> will be able to understand types of promotions that will attract audience to purchase and also identify the breed of pets owned by each individual</a:t>
                      </a:r>
                    </a:p>
                    <a:p>
                      <a:pPr marL="0" indent="0">
                        <a:buFont typeface="Arial" panose="020B0604020202020204" pitchFamily="34" charset="0"/>
                        <a:buNone/>
                      </a:pPr>
                      <a:endParaRPr lang="en-US" sz="1050" dirty="0">
                        <a:latin typeface="Avenir Next" panose="020B0503020202020204" pitchFamily="34" charset="0"/>
                      </a:endParaRPr>
                    </a:p>
                    <a:p>
                      <a:pPr marL="0" indent="0">
                        <a:buFont typeface="Arial" panose="020B0604020202020204" pitchFamily="34" charset="0"/>
                        <a:buNone/>
                      </a:pPr>
                      <a:r>
                        <a:rPr lang="en-US" sz="1050" i="1" dirty="0">
                          <a:latin typeface="Avenir Next" panose="020B0503020202020204" pitchFamily="34" charset="0"/>
                        </a:rPr>
                        <a:t>Environment</a:t>
                      </a:r>
                    </a:p>
                    <a:p>
                      <a:pPr marL="171450" indent="-171450">
                        <a:buFont typeface="Arial" panose="020B0604020202020204" pitchFamily="34" charset="0"/>
                        <a:buChar char="•"/>
                      </a:pPr>
                      <a:r>
                        <a:rPr lang="en-US" sz="1050" dirty="0">
                          <a:latin typeface="Avenir Next" panose="020B0503020202020204" pitchFamily="34" charset="0"/>
                        </a:rPr>
                        <a:t>Geolocation – Helps Royal </a:t>
                      </a:r>
                      <a:r>
                        <a:rPr lang="en-US" sz="1050" dirty="0" err="1">
                          <a:latin typeface="Avenir Next" panose="020B0503020202020204" pitchFamily="34" charset="0"/>
                        </a:rPr>
                        <a:t>Canin</a:t>
                      </a:r>
                      <a:r>
                        <a:rPr lang="en-US" sz="1050" dirty="0">
                          <a:latin typeface="Avenir Next" panose="020B0503020202020204" pitchFamily="34" charset="0"/>
                        </a:rPr>
                        <a:t> identify the proximity to the store and the areas that users are from – accessibility and ease to purchase Royal </a:t>
                      </a:r>
                      <a:r>
                        <a:rPr lang="en-US" sz="1050" dirty="0" err="1">
                          <a:latin typeface="Avenir Next" panose="020B0503020202020204" pitchFamily="34" charset="0"/>
                        </a:rPr>
                        <a:t>Canin’s</a:t>
                      </a:r>
                      <a:r>
                        <a:rPr lang="en-US" sz="1050" dirty="0">
                          <a:latin typeface="Avenir Next" panose="020B0503020202020204" pitchFamily="34" charset="0"/>
                        </a:rPr>
                        <a:t> products</a:t>
                      </a:r>
                    </a:p>
                    <a:p>
                      <a:pPr marL="0" indent="0">
                        <a:buFont typeface="Arial" panose="020B0604020202020204" pitchFamily="34" charset="0"/>
                        <a:buNone/>
                      </a:pPr>
                      <a:endParaRPr lang="en-US" sz="1050" dirty="0">
                        <a:latin typeface="Avenir Next" panose="020B0503020202020204" pitchFamily="34" charset="0"/>
                      </a:endParaRPr>
                    </a:p>
                    <a:p>
                      <a:pPr marL="0" indent="0">
                        <a:buFont typeface="Arial" panose="020B0604020202020204" pitchFamily="34" charset="0"/>
                        <a:buNone/>
                      </a:pPr>
                      <a:r>
                        <a:rPr lang="en-US" sz="1050" i="1" dirty="0">
                          <a:latin typeface="Avenir Next" panose="020B0503020202020204" pitchFamily="34" charset="0"/>
                        </a:rPr>
                        <a:t>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venir Next" panose="020B0503020202020204" pitchFamily="34" charset="0"/>
                        </a:rPr>
                        <a:t>Search and web history (</a:t>
                      </a:r>
                      <a:r>
                        <a:rPr lang="en-US" sz="1050" dirty="0" err="1">
                          <a:latin typeface="Avenir Next" panose="020B0503020202020204" pitchFamily="34" charset="0"/>
                        </a:rPr>
                        <a:t>ie</a:t>
                      </a:r>
                      <a:r>
                        <a:rPr lang="en-US" sz="1050" dirty="0">
                          <a:latin typeface="Avenir Next" panose="020B0503020202020204" pitchFamily="34" charset="0"/>
                        </a:rPr>
                        <a:t>. Keywords used, websites visited) – Royal </a:t>
                      </a:r>
                      <a:r>
                        <a:rPr lang="en-US" sz="1050" dirty="0" err="1">
                          <a:latin typeface="Avenir Next" panose="020B0503020202020204" pitchFamily="34" charset="0"/>
                        </a:rPr>
                        <a:t>Canin</a:t>
                      </a:r>
                      <a:r>
                        <a:rPr lang="en-US" sz="1050" dirty="0">
                          <a:latin typeface="Avenir Next" panose="020B0503020202020204" pitchFamily="34" charset="0"/>
                        </a:rPr>
                        <a:t> can craft messages to match audience’s intent to purchase pet food with promotions</a:t>
                      </a:r>
                    </a:p>
                  </a:txBody>
                  <a:tcPr marL="91917" marR="91917" marT="45958" marB="45958" anchor="ctr"/>
                </a:tc>
                <a:tc>
                  <a:txBody>
                    <a:bodyPr/>
                    <a:lstStyle/>
                    <a:p>
                      <a:pPr marL="0" indent="0">
                        <a:buFont typeface="Arial" panose="020B0604020202020204" pitchFamily="34" charset="0"/>
                        <a:buNone/>
                      </a:pPr>
                      <a:r>
                        <a:rPr lang="en-US" sz="1050" i="1" dirty="0">
                          <a:latin typeface="Avenir Next" panose="020B0503020202020204" pitchFamily="34" charset="0"/>
                        </a:rPr>
                        <a:t>Audience</a:t>
                      </a:r>
                    </a:p>
                    <a:p>
                      <a:pPr marL="171450" indent="-171450">
                        <a:buFont typeface="Arial" panose="020B0604020202020204" pitchFamily="34" charset="0"/>
                        <a:buChar char="•"/>
                      </a:pPr>
                      <a:r>
                        <a:rPr lang="en-US" sz="1050" dirty="0">
                          <a:latin typeface="Avenir Next" panose="020B0503020202020204" pitchFamily="34" charset="0"/>
                        </a:rPr>
                        <a:t>Social behavior (</a:t>
                      </a:r>
                      <a:r>
                        <a:rPr lang="en-US" sz="1050" dirty="0" err="1">
                          <a:latin typeface="Avenir Next" panose="020B0503020202020204" pitchFamily="34" charset="0"/>
                        </a:rPr>
                        <a:t>ie</a:t>
                      </a:r>
                      <a:r>
                        <a:rPr lang="en-US" sz="1050" dirty="0">
                          <a:latin typeface="Avenir Next" panose="020B0503020202020204" pitchFamily="34" charset="0"/>
                        </a:rPr>
                        <a:t>. posts shared) – Reviews of customers to share their experiences </a:t>
                      </a:r>
                    </a:p>
                    <a:p>
                      <a:pPr marL="171450" indent="-171450">
                        <a:buFont typeface="Arial" panose="020B0604020202020204" pitchFamily="34" charset="0"/>
                        <a:buChar char="•"/>
                      </a:pPr>
                      <a:r>
                        <a:rPr lang="en-US" sz="1050" dirty="0">
                          <a:latin typeface="Avenir Next" panose="020B0503020202020204" pitchFamily="34" charset="0"/>
                        </a:rPr>
                        <a:t>Purchase history – Understand customers behavior; if repeated purchases were made</a:t>
                      </a:r>
                    </a:p>
                  </a:txBody>
                  <a:tcPr marL="91917" marR="91917" marT="45958" marB="45958" anchor="ctr"/>
                </a:tc>
                <a:extLst>
                  <a:ext uri="{0D108BD9-81ED-4DB2-BD59-A6C34878D82A}">
                    <a16:rowId xmlns:a16="http://schemas.microsoft.com/office/drawing/2014/main" val="2051122245"/>
                  </a:ext>
                </a:extLst>
              </a:tr>
              <a:tr h="1157812">
                <a:tc>
                  <a:txBody>
                    <a:bodyPr/>
                    <a:lstStyle/>
                    <a:p>
                      <a:pPr marL="0" algn="ctr" defTabSz="914400" rtl="0" eaLnBrk="1" latinLnBrk="0" hangingPunct="1"/>
                      <a:r>
                        <a:rPr lang="en-US" sz="1400" kern="1200" dirty="0">
                          <a:latin typeface="Avenir Next" panose="020B0503020202020204" pitchFamily="34" charset="0"/>
                        </a:rPr>
                        <a:t>MESSAGE</a:t>
                      </a:r>
                      <a:endParaRPr lang="en-US" sz="1400" b="1" kern="1200" dirty="0">
                        <a:solidFill>
                          <a:schemeClr val="bg1"/>
                        </a:solidFill>
                        <a:latin typeface="Avenir Next" panose="020B0503020202020204" pitchFamily="34" charset="0"/>
                        <a:ea typeface="+mn-ea"/>
                        <a:cs typeface="+mn-cs"/>
                      </a:endParaRPr>
                    </a:p>
                  </a:txBody>
                  <a:tcPr marL="91917" marR="91917" marT="45958" marB="45958" anchor="ctr"/>
                </a:tc>
                <a:tc>
                  <a:txBody>
                    <a:bodyPr/>
                    <a:lstStyle/>
                    <a:p>
                      <a:pPr marL="0" indent="0" algn="l">
                        <a:buFont typeface="Arial" panose="020B0604020202020204" pitchFamily="34" charset="0"/>
                        <a:buNone/>
                      </a:pPr>
                      <a:r>
                        <a:rPr lang="en-US" sz="1050" b="1" dirty="0">
                          <a:latin typeface="Avenir Next" panose="020B0503020202020204" pitchFamily="34" charset="0"/>
                        </a:rPr>
                        <a:t>DON’T MISS OUT THIS WOOFING GREAT TREAT!</a:t>
                      </a:r>
                    </a:p>
                    <a:p>
                      <a:pPr marL="0" indent="0" algn="l">
                        <a:buFont typeface="Arial" panose="020B0604020202020204" pitchFamily="34" charset="0"/>
                        <a:buNone/>
                      </a:pPr>
                      <a:r>
                        <a:rPr lang="en-US" sz="1050" b="1" dirty="0">
                          <a:latin typeface="Avenir Next" panose="020B0503020202020204" pitchFamily="34" charset="0"/>
                        </a:rPr>
                        <a:t>DON’T MISS OUT THIS PURRRRFECT TREAT!</a:t>
                      </a:r>
                    </a:p>
                    <a:p>
                      <a:pPr marL="0" indent="0" algn="l">
                        <a:buFont typeface="Arial" panose="020B0604020202020204" pitchFamily="34" charset="0"/>
                        <a:buNone/>
                      </a:pPr>
                      <a:r>
                        <a:rPr lang="en-US" sz="1050" dirty="0">
                          <a:latin typeface="Avenir Next" panose="020B0503020202020204" pitchFamily="34" charset="0"/>
                        </a:rPr>
                        <a:t>To encourage action, the message to audience should provide an incentive for audience. This could include a promo code for first time customers and/or special flash sales.</a:t>
                      </a:r>
                    </a:p>
                  </a:txBody>
                  <a:tcPr marL="91917" marR="91917" marT="45958" marB="45958" anchor="ctr"/>
                </a:tc>
                <a:tc>
                  <a:txBody>
                    <a:bodyPr/>
                    <a:lstStyle/>
                    <a:p>
                      <a:pPr marL="0" indent="0" algn="l">
                        <a:buFont typeface="Arial" panose="020B0604020202020204" pitchFamily="34" charset="0"/>
                        <a:buNone/>
                      </a:pPr>
                      <a:r>
                        <a:rPr lang="en-US" sz="1050" b="1" dirty="0">
                          <a:solidFill>
                            <a:schemeClr val="tx1"/>
                          </a:solidFill>
                          <a:latin typeface="Avenir Next" panose="020B0503020202020204" pitchFamily="34" charset="0"/>
                        </a:rPr>
                        <a:t>WE’D LOVE TO HEAR FROM YOU. </a:t>
                      </a:r>
                    </a:p>
                    <a:p>
                      <a:pPr marL="0" indent="0" algn="l">
                        <a:buFont typeface="Arial" panose="020B0604020202020204" pitchFamily="34" charset="0"/>
                        <a:buNone/>
                      </a:pPr>
                      <a:r>
                        <a:rPr lang="en-US" sz="1050" b="1" dirty="0">
                          <a:solidFill>
                            <a:schemeClr val="tx1"/>
                          </a:solidFill>
                          <a:latin typeface="Avenir Next" panose="020B0503020202020204" pitchFamily="34" charset="0"/>
                        </a:rPr>
                        <a:t>SHARE YOUR STORY WITH US. </a:t>
                      </a:r>
                    </a:p>
                  </a:txBody>
                  <a:tcPr marL="91917" marR="91917" marT="45958" marB="45958" anchor="ctr"/>
                </a:tc>
                <a:extLst>
                  <a:ext uri="{0D108BD9-81ED-4DB2-BD59-A6C34878D82A}">
                    <a16:rowId xmlns:a16="http://schemas.microsoft.com/office/drawing/2014/main" val="2600338425"/>
                  </a:ext>
                </a:extLst>
              </a:tr>
            </a:tbl>
          </a:graphicData>
        </a:graphic>
      </p:graphicFrame>
      <p:sp>
        <p:nvSpPr>
          <p:cNvPr id="5" name="TextBox 4">
            <a:extLst>
              <a:ext uri="{FF2B5EF4-FFF2-40B4-BE49-F238E27FC236}">
                <a16:creationId xmlns:a16="http://schemas.microsoft.com/office/drawing/2014/main" id="{60189688-EA63-E74D-9BAE-606CF43092D0}"/>
              </a:ext>
            </a:extLst>
          </p:cNvPr>
          <p:cNvSpPr txBox="1"/>
          <p:nvPr/>
        </p:nvSpPr>
        <p:spPr>
          <a:xfrm>
            <a:off x="4193628" y="1070286"/>
            <a:ext cx="7588064" cy="276999"/>
          </a:xfrm>
          <a:prstGeom prst="rect">
            <a:avLst/>
          </a:prstGeom>
          <a:solidFill>
            <a:schemeClr val="accent6">
              <a:lumMod val="20000"/>
              <a:lumOff val="80000"/>
            </a:schemeClr>
          </a:solidFill>
        </p:spPr>
        <p:txBody>
          <a:bodyPr wrap="square" rtlCol="0">
            <a:spAutoFit/>
          </a:bodyPr>
          <a:lstStyle/>
          <a:p>
            <a:pPr algn="ctr"/>
            <a:r>
              <a:rPr lang="en-US" sz="1200" b="1" dirty="0">
                <a:latin typeface="Avenir Next" panose="020B0503020202020204" pitchFamily="34" charset="0"/>
              </a:rPr>
              <a:t>OBJECTIVE: ACQUISITION OF ROYAL CANIN’S PRODUCTS AND BRAND</a:t>
            </a:r>
            <a:endParaRPr lang="en-US" sz="1200" dirty="0">
              <a:latin typeface="Avenir Next" panose="020B0503020202020204" pitchFamily="34" charset="0"/>
            </a:endParaRPr>
          </a:p>
        </p:txBody>
      </p:sp>
      <p:sp>
        <p:nvSpPr>
          <p:cNvPr id="9" name="TextBox 8">
            <a:extLst>
              <a:ext uri="{FF2B5EF4-FFF2-40B4-BE49-F238E27FC236}">
                <a16:creationId xmlns:a16="http://schemas.microsoft.com/office/drawing/2014/main" id="{E66DE97C-1BF0-B34C-9A86-FEDA187410DC}"/>
              </a:ext>
            </a:extLst>
          </p:cNvPr>
          <p:cNvSpPr txBox="1"/>
          <p:nvPr/>
        </p:nvSpPr>
        <p:spPr>
          <a:xfrm>
            <a:off x="433754" y="1074371"/>
            <a:ext cx="3773211" cy="276999"/>
          </a:xfrm>
          <a:prstGeom prst="rect">
            <a:avLst/>
          </a:prstGeom>
          <a:noFill/>
        </p:spPr>
        <p:txBody>
          <a:bodyPr wrap="square" rtlCol="0">
            <a:spAutoFit/>
          </a:bodyPr>
          <a:lstStyle/>
          <a:p>
            <a:pPr algn="ctr"/>
            <a:r>
              <a:rPr lang="en-US" sz="1200" b="1" dirty="0">
                <a:latin typeface="Avenir Next" panose="020B0503020202020204" pitchFamily="34" charset="0"/>
              </a:rPr>
              <a:t>TA: MILLENIAL PET OWNDERS (MICA &amp; MARK)</a:t>
            </a:r>
            <a:endParaRPr lang="en-US" sz="1200" dirty="0">
              <a:latin typeface="Avenir Next" panose="020B0503020202020204" pitchFamily="34" charset="0"/>
            </a:endParaRPr>
          </a:p>
        </p:txBody>
      </p:sp>
      <p:grpSp>
        <p:nvGrpSpPr>
          <p:cNvPr id="13" name="Group 12">
            <a:extLst>
              <a:ext uri="{FF2B5EF4-FFF2-40B4-BE49-F238E27FC236}">
                <a16:creationId xmlns:a16="http://schemas.microsoft.com/office/drawing/2014/main" id="{F5C4198F-1A8F-CA4F-90E8-3B87D2AE396C}"/>
              </a:ext>
            </a:extLst>
          </p:cNvPr>
          <p:cNvGrpSpPr/>
          <p:nvPr/>
        </p:nvGrpSpPr>
        <p:grpSpPr>
          <a:xfrm>
            <a:off x="-11027838" y="0"/>
            <a:ext cx="12191997" cy="6858001"/>
            <a:chOff x="-11027838" y="0"/>
            <a:chExt cx="12191997" cy="6858001"/>
          </a:xfrm>
        </p:grpSpPr>
        <p:grpSp>
          <p:nvGrpSpPr>
            <p:cNvPr id="7" name="Group 6">
              <a:extLst>
                <a:ext uri="{FF2B5EF4-FFF2-40B4-BE49-F238E27FC236}">
                  <a16:creationId xmlns:a16="http://schemas.microsoft.com/office/drawing/2014/main" id="{345F5019-24F8-9B43-8044-564F7A937528}"/>
                </a:ext>
              </a:extLst>
            </p:cNvPr>
            <p:cNvGrpSpPr/>
            <p:nvPr/>
          </p:nvGrpSpPr>
          <p:grpSpPr>
            <a:xfrm>
              <a:off x="-11027838" y="0"/>
              <a:ext cx="12191997" cy="6858001"/>
              <a:chOff x="-11061699" y="0"/>
              <a:chExt cx="12191997" cy="6858001"/>
            </a:xfrm>
          </p:grpSpPr>
          <p:grpSp>
            <p:nvGrpSpPr>
              <p:cNvPr id="8" name="Group 7">
                <a:extLst>
                  <a:ext uri="{FF2B5EF4-FFF2-40B4-BE49-F238E27FC236}">
                    <a16:creationId xmlns:a16="http://schemas.microsoft.com/office/drawing/2014/main" id="{7E98228F-D91D-3747-A121-FD100FB138EA}"/>
                  </a:ext>
                </a:extLst>
              </p:cNvPr>
              <p:cNvGrpSpPr/>
              <p:nvPr/>
            </p:nvGrpSpPr>
            <p:grpSpPr>
              <a:xfrm>
                <a:off x="-11061699" y="0"/>
                <a:ext cx="12191997" cy="6858001"/>
                <a:chOff x="-4114800" y="0"/>
                <a:chExt cx="10729908" cy="6858001"/>
              </a:xfrm>
              <a:solidFill>
                <a:schemeClr val="accent2"/>
              </a:solidFill>
              <a:effectLst>
                <a:outerShdw blurRad="254000" dist="88900" algn="l" rotWithShape="0">
                  <a:schemeClr val="tx1">
                    <a:lumMod val="95000"/>
                    <a:lumOff val="5000"/>
                    <a:alpha val="51000"/>
                  </a:schemeClr>
                </a:outerShdw>
              </a:effectLst>
            </p:grpSpPr>
            <p:sp>
              <p:nvSpPr>
                <p:cNvPr id="11" name="Rectangle 10">
                  <a:extLst>
                    <a:ext uri="{FF2B5EF4-FFF2-40B4-BE49-F238E27FC236}">
                      <a16:creationId xmlns:a16="http://schemas.microsoft.com/office/drawing/2014/main" id="{31AA4CF7-9A0D-A341-988E-9198921FFA4D}"/>
                    </a:ext>
                  </a:extLst>
                </p:cNvPr>
                <p:cNvSpPr/>
                <p:nvPr/>
              </p:nvSpPr>
              <p:spPr>
                <a:xfrm>
                  <a:off x="-4114800" y="0"/>
                  <a:ext cx="9848850"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Top Corners Rounded 1">
                  <a:extLst>
                    <a:ext uri="{FF2B5EF4-FFF2-40B4-BE49-F238E27FC236}">
                      <a16:creationId xmlns:a16="http://schemas.microsoft.com/office/drawing/2014/main" id="{1F020CF6-3A07-DE49-BF26-E2BF2272ACF6}"/>
                    </a:ext>
                  </a:extLst>
                </p:cNvPr>
                <p:cNvSpPr/>
                <p:nvPr/>
              </p:nvSpPr>
              <p:spPr>
                <a:xfrm rot="5400000">
                  <a:off x="4372076" y="4614968"/>
                  <a:ext cx="3605002" cy="881063"/>
                </a:xfrm>
                <a:prstGeom prst="round2Same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E9F576AA-4E22-9C49-904F-4470DB4BB938}"/>
                  </a:ext>
                </a:extLst>
              </p:cNvPr>
              <p:cNvSpPr/>
              <p:nvPr/>
            </p:nvSpPr>
            <p:spPr>
              <a:xfrm rot="5400000">
                <a:off x="-503983" y="4901610"/>
                <a:ext cx="2723495" cy="307777"/>
              </a:xfrm>
              <a:prstGeom prst="rect">
                <a:avLst/>
              </a:prstGeom>
            </p:spPr>
            <p:txBody>
              <a:bodyPr wrap="square">
                <a:spAutoFit/>
              </a:bodyPr>
              <a:lstStyle/>
              <a:p>
                <a:pPr algn="ctr"/>
                <a:r>
                  <a:rPr lang="en-US" sz="1400" b="1" dirty="0">
                    <a:solidFill>
                      <a:schemeClr val="bg1"/>
                    </a:solidFill>
                    <a:latin typeface="Avenir Next" panose="020B0503020202020204" pitchFamily="34" charset="0"/>
                  </a:rPr>
                  <a:t>Dynamic Ad Creative - Do</a:t>
                </a:r>
                <a:endParaRPr lang="en-US" sz="1400" b="1" dirty="0">
                  <a:solidFill>
                    <a:schemeClr val="bg1"/>
                  </a:solidFill>
                </a:endParaRPr>
              </a:p>
            </p:txBody>
          </p:sp>
        </p:grpSp>
        <p:sp>
          <p:nvSpPr>
            <p:cNvPr id="15" name="TextBox 14">
              <a:extLst>
                <a:ext uri="{FF2B5EF4-FFF2-40B4-BE49-F238E27FC236}">
                  <a16:creationId xmlns:a16="http://schemas.microsoft.com/office/drawing/2014/main" id="{85970192-69CC-C741-9D1B-7E4D8E3A125D}"/>
                </a:ext>
              </a:extLst>
            </p:cNvPr>
            <p:cNvSpPr txBox="1"/>
            <p:nvPr/>
          </p:nvSpPr>
          <p:spPr>
            <a:xfrm>
              <a:off x="-9378442" y="388462"/>
              <a:ext cx="6564154"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Programmatic Campaign – Do (Ad Creatives)</a:t>
              </a:r>
            </a:p>
          </p:txBody>
        </p:sp>
        <p:sp>
          <p:nvSpPr>
            <p:cNvPr id="16" name="TextBox 15">
              <a:extLst>
                <a:ext uri="{FF2B5EF4-FFF2-40B4-BE49-F238E27FC236}">
                  <a16:creationId xmlns:a16="http://schemas.microsoft.com/office/drawing/2014/main" id="{05443A73-8AA3-C346-BA75-F712DA4605FC}"/>
                </a:ext>
              </a:extLst>
            </p:cNvPr>
            <p:cNvSpPr txBox="1"/>
            <p:nvPr/>
          </p:nvSpPr>
          <p:spPr>
            <a:xfrm>
              <a:off x="-9186199" y="5130614"/>
              <a:ext cx="8195599" cy="1384995"/>
            </a:xfrm>
            <a:prstGeom prst="rect">
              <a:avLst/>
            </a:prstGeom>
            <a:noFill/>
          </p:spPr>
          <p:txBody>
            <a:bodyPr wrap="square" rtlCol="0">
              <a:spAutoFit/>
            </a:bodyPr>
            <a:lstStyle/>
            <a:p>
              <a:r>
                <a:rPr lang="en-US" sz="1400" b="1" dirty="0">
                  <a:solidFill>
                    <a:schemeClr val="bg1"/>
                  </a:solidFill>
                  <a:latin typeface="Avenir Next" panose="020B0503020202020204" pitchFamily="34" charset="0"/>
                </a:rPr>
                <a:t>Never miss out a good deal with Royal </a:t>
              </a:r>
              <a:r>
                <a:rPr lang="en-US" sz="1400" b="1" dirty="0" err="1">
                  <a:solidFill>
                    <a:schemeClr val="bg1"/>
                  </a:solidFill>
                  <a:latin typeface="Avenir Next" panose="020B0503020202020204" pitchFamily="34" charset="0"/>
                </a:rPr>
                <a:t>Canin</a:t>
              </a:r>
              <a:r>
                <a:rPr lang="en-US" sz="1400" b="1" dirty="0">
                  <a:solidFill>
                    <a:schemeClr val="bg1"/>
                  </a:solidFill>
                  <a:latin typeface="Avenir Next" panose="020B0503020202020204" pitchFamily="34" charset="0"/>
                </a:rPr>
                <a:t>.</a:t>
              </a:r>
              <a:r>
                <a:rPr lang="en-US" sz="1400" dirty="0">
                  <a:solidFill>
                    <a:schemeClr val="bg1"/>
                  </a:solidFill>
                  <a:latin typeface="Avenir Next" panose="020B0503020202020204" pitchFamily="34" charset="0"/>
                </a:rPr>
                <a:t> </a:t>
              </a:r>
            </a:p>
            <a:p>
              <a:r>
                <a:rPr lang="en-US" sz="1400" dirty="0">
                  <a:solidFill>
                    <a:schemeClr val="bg1"/>
                  </a:solidFill>
                  <a:latin typeface="Avenir Next" panose="020B0503020202020204" pitchFamily="34" charset="0"/>
                </a:rPr>
                <a:t>Royal </a:t>
              </a:r>
              <a:r>
                <a:rPr lang="en-US" sz="1400" dirty="0" err="1">
                  <a:solidFill>
                    <a:schemeClr val="bg1"/>
                  </a:solidFill>
                  <a:latin typeface="Avenir Next" panose="020B0503020202020204" pitchFamily="34" charset="0"/>
                </a:rPr>
                <a:t>Canin</a:t>
              </a:r>
              <a:r>
                <a:rPr lang="en-US" sz="1400" dirty="0">
                  <a:solidFill>
                    <a:schemeClr val="bg1"/>
                  </a:solidFill>
                  <a:latin typeface="Avenir Next" panose="020B0503020202020204" pitchFamily="34" charset="0"/>
                </a:rPr>
                <a:t> will be able to customize messages to different groups of pet owners; for example, cat and dog owners. The media signals will vary for the two different – keywords searched and content browsed will be different as the needs of cats and dogs are different. Programmatic will enable Royal </a:t>
              </a:r>
              <a:r>
                <a:rPr lang="en-US" sz="1400" dirty="0" err="1">
                  <a:solidFill>
                    <a:schemeClr val="bg1"/>
                  </a:solidFill>
                  <a:latin typeface="Avenir Next" panose="020B0503020202020204" pitchFamily="34" charset="0"/>
                </a:rPr>
                <a:t>Canin</a:t>
              </a:r>
              <a:r>
                <a:rPr lang="en-US" sz="1400" dirty="0">
                  <a:solidFill>
                    <a:schemeClr val="bg1"/>
                  </a:solidFill>
                  <a:latin typeface="Avenir Next" panose="020B0503020202020204" pitchFamily="34" charset="0"/>
                </a:rPr>
                <a:t> to target specific groups of customers through setting up keywords and demographics. </a:t>
              </a:r>
            </a:p>
          </p:txBody>
        </p:sp>
        <p:pic>
          <p:nvPicPr>
            <p:cNvPr id="2" name="Picture 1">
              <a:extLst>
                <a:ext uri="{FF2B5EF4-FFF2-40B4-BE49-F238E27FC236}">
                  <a16:creationId xmlns:a16="http://schemas.microsoft.com/office/drawing/2014/main" id="{7D1E2F6F-70DD-1F48-B5EA-2C7FF1AA34A1}"/>
                </a:ext>
              </a:extLst>
            </p:cNvPr>
            <p:cNvPicPr>
              <a:picLocks noChangeAspect="1"/>
            </p:cNvPicPr>
            <p:nvPr/>
          </p:nvPicPr>
          <p:blipFill>
            <a:blip r:embed="rId3"/>
            <a:stretch>
              <a:fillRect/>
            </a:stretch>
          </p:blipFill>
          <p:spPr>
            <a:xfrm>
              <a:off x="-8150400" y="884275"/>
              <a:ext cx="2707237" cy="4246338"/>
            </a:xfrm>
            <a:prstGeom prst="rect">
              <a:avLst/>
            </a:prstGeom>
          </p:spPr>
        </p:pic>
        <p:pic>
          <p:nvPicPr>
            <p:cNvPr id="3" name="Picture 2">
              <a:extLst>
                <a:ext uri="{FF2B5EF4-FFF2-40B4-BE49-F238E27FC236}">
                  <a16:creationId xmlns:a16="http://schemas.microsoft.com/office/drawing/2014/main" id="{8154034D-0F22-9D47-8C40-A25F3A69A0C0}"/>
                </a:ext>
              </a:extLst>
            </p:cNvPr>
            <p:cNvPicPr>
              <a:picLocks noChangeAspect="1"/>
            </p:cNvPicPr>
            <p:nvPr/>
          </p:nvPicPr>
          <p:blipFill>
            <a:blip r:embed="rId4"/>
            <a:stretch>
              <a:fillRect/>
            </a:stretch>
          </p:blipFill>
          <p:spPr>
            <a:xfrm>
              <a:off x="-5753940" y="910333"/>
              <a:ext cx="2690625" cy="4220280"/>
            </a:xfrm>
            <a:prstGeom prst="rect">
              <a:avLst/>
            </a:prstGeom>
          </p:spPr>
        </p:pic>
      </p:grpSp>
      <p:grpSp>
        <p:nvGrpSpPr>
          <p:cNvPr id="14" name="Group 13">
            <a:extLst>
              <a:ext uri="{FF2B5EF4-FFF2-40B4-BE49-F238E27FC236}">
                <a16:creationId xmlns:a16="http://schemas.microsoft.com/office/drawing/2014/main" id="{9790221D-6F6E-E549-A725-4E0D8112D16B}"/>
              </a:ext>
            </a:extLst>
          </p:cNvPr>
          <p:cNvGrpSpPr/>
          <p:nvPr/>
        </p:nvGrpSpPr>
        <p:grpSpPr>
          <a:xfrm>
            <a:off x="-11544300" y="0"/>
            <a:ext cx="12196241" cy="6858000"/>
            <a:chOff x="-11529557" y="-7034002"/>
            <a:chExt cx="12196241" cy="6858000"/>
          </a:xfrm>
        </p:grpSpPr>
        <p:grpSp>
          <p:nvGrpSpPr>
            <p:cNvPr id="23" name="Group 22">
              <a:extLst>
                <a:ext uri="{FF2B5EF4-FFF2-40B4-BE49-F238E27FC236}">
                  <a16:creationId xmlns:a16="http://schemas.microsoft.com/office/drawing/2014/main" id="{E196C2C3-3CDC-3042-81BD-B1CBDC154877}"/>
                </a:ext>
              </a:extLst>
            </p:cNvPr>
            <p:cNvGrpSpPr/>
            <p:nvPr/>
          </p:nvGrpSpPr>
          <p:grpSpPr>
            <a:xfrm>
              <a:off x="-11529557" y="-7034002"/>
              <a:ext cx="12196241" cy="6858000"/>
              <a:chOff x="-11578161" y="0"/>
              <a:chExt cx="12196241" cy="6858000"/>
            </a:xfrm>
          </p:grpSpPr>
          <p:grpSp>
            <p:nvGrpSpPr>
              <p:cNvPr id="24" name="Group 23">
                <a:extLst>
                  <a:ext uri="{FF2B5EF4-FFF2-40B4-BE49-F238E27FC236}">
                    <a16:creationId xmlns:a16="http://schemas.microsoft.com/office/drawing/2014/main" id="{0725D056-A9A1-EB41-ADB0-3E0623593C00}"/>
                  </a:ext>
                </a:extLst>
              </p:cNvPr>
              <p:cNvGrpSpPr/>
              <p:nvPr/>
            </p:nvGrpSpPr>
            <p:grpSpPr>
              <a:xfrm>
                <a:off x="-11578161" y="0"/>
                <a:ext cx="12196241" cy="6858000"/>
                <a:chOff x="-4569327" y="0"/>
                <a:chExt cx="10733643" cy="6858000"/>
              </a:xfrm>
              <a:solidFill>
                <a:schemeClr val="accent2"/>
              </a:solidFill>
              <a:effectLst>
                <a:outerShdw blurRad="254000" dist="88900" algn="l" rotWithShape="0">
                  <a:schemeClr val="tx1">
                    <a:lumMod val="95000"/>
                    <a:lumOff val="5000"/>
                    <a:alpha val="51000"/>
                  </a:schemeClr>
                </a:outerShdw>
              </a:effectLst>
            </p:grpSpPr>
            <p:sp>
              <p:nvSpPr>
                <p:cNvPr id="26" name="Rectangle 25">
                  <a:extLst>
                    <a:ext uri="{FF2B5EF4-FFF2-40B4-BE49-F238E27FC236}">
                      <a16:creationId xmlns:a16="http://schemas.microsoft.com/office/drawing/2014/main" id="{BA171863-9472-AB48-B696-D7AE589FCA97}"/>
                    </a:ext>
                  </a:extLst>
                </p:cNvPr>
                <p:cNvSpPr/>
                <p:nvPr/>
              </p:nvSpPr>
              <p:spPr>
                <a:xfrm>
                  <a:off x="-4569327" y="0"/>
                  <a:ext cx="10303377"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Top Corners Rounded 1">
                  <a:extLst>
                    <a:ext uri="{FF2B5EF4-FFF2-40B4-BE49-F238E27FC236}">
                      <a16:creationId xmlns:a16="http://schemas.microsoft.com/office/drawing/2014/main" id="{A3A59E96-4CA2-AB4E-9F64-68DCD7CB08A3}"/>
                    </a:ext>
                  </a:extLst>
                </p:cNvPr>
                <p:cNvSpPr/>
                <p:nvPr/>
              </p:nvSpPr>
              <p:spPr>
                <a:xfrm rot="5400000">
                  <a:off x="4146680" y="4840363"/>
                  <a:ext cx="3605002" cy="430271"/>
                </a:xfrm>
                <a:prstGeom prst="round2Same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a:extLst>
                  <a:ext uri="{FF2B5EF4-FFF2-40B4-BE49-F238E27FC236}">
                    <a16:creationId xmlns:a16="http://schemas.microsoft.com/office/drawing/2014/main" id="{7FF49D35-C2A9-144E-A971-A51EAAC657FA}"/>
                  </a:ext>
                </a:extLst>
              </p:cNvPr>
              <p:cNvSpPr/>
              <p:nvPr/>
            </p:nvSpPr>
            <p:spPr>
              <a:xfrm rot="5400000">
                <a:off x="-988322" y="4902741"/>
                <a:ext cx="2723495" cy="307777"/>
              </a:xfrm>
              <a:prstGeom prst="rect">
                <a:avLst/>
              </a:prstGeom>
            </p:spPr>
            <p:txBody>
              <a:bodyPr wrap="square">
                <a:spAutoFit/>
              </a:bodyPr>
              <a:lstStyle/>
              <a:p>
                <a:pPr algn="ctr"/>
                <a:r>
                  <a:rPr lang="en-US" sz="1400" b="1" dirty="0">
                    <a:solidFill>
                      <a:schemeClr val="bg1"/>
                    </a:solidFill>
                    <a:latin typeface="Avenir Next" panose="020B0503020202020204" pitchFamily="34" charset="0"/>
                  </a:rPr>
                  <a:t>Dynamic Ad Creative - Care</a:t>
                </a:r>
                <a:endParaRPr lang="en-US" sz="1400" b="1" dirty="0">
                  <a:solidFill>
                    <a:schemeClr val="bg1"/>
                  </a:solidFill>
                </a:endParaRPr>
              </a:p>
            </p:txBody>
          </p:sp>
        </p:grpSp>
        <p:sp>
          <p:nvSpPr>
            <p:cNvPr id="28" name="TextBox 27">
              <a:extLst>
                <a:ext uri="{FF2B5EF4-FFF2-40B4-BE49-F238E27FC236}">
                  <a16:creationId xmlns:a16="http://schemas.microsoft.com/office/drawing/2014/main" id="{44FA23E4-1F06-7F41-AC60-ED0DBE1F0470}"/>
                </a:ext>
              </a:extLst>
            </p:cNvPr>
            <p:cNvSpPr txBox="1"/>
            <p:nvPr/>
          </p:nvSpPr>
          <p:spPr>
            <a:xfrm>
              <a:off x="-9092847" y="-6673090"/>
              <a:ext cx="6564154" cy="400110"/>
            </a:xfrm>
            <a:prstGeom prst="rect">
              <a:avLst/>
            </a:prstGeom>
            <a:noFill/>
          </p:spPr>
          <p:txBody>
            <a:bodyPr wrap="square" rtlCol="0">
              <a:spAutoFit/>
            </a:bodyPr>
            <a:lstStyle/>
            <a:p>
              <a:r>
                <a:rPr lang="en-US" sz="2000" b="1" dirty="0">
                  <a:solidFill>
                    <a:schemeClr val="bg1"/>
                  </a:solidFill>
                  <a:latin typeface="Avenir Next" panose="020B0503020202020204" pitchFamily="34" charset="0"/>
                </a:rPr>
                <a:t>Programmatic Campaign – Care (Ad Creatives)</a:t>
              </a:r>
            </a:p>
          </p:txBody>
        </p:sp>
        <p:pic>
          <p:nvPicPr>
            <p:cNvPr id="30" name="Picture 29">
              <a:extLst>
                <a:ext uri="{FF2B5EF4-FFF2-40B4-BE49-F238E27FC236}">
                  <a16:creationId xmlns:a16="http://schemas.microsoft.com/office/drawing/2014/main" id="{D7C29752-7FFC-804C-A48F-D5FC3A0B1098}"/>
                </a:ext>
              </a:extLst>
            </p:cNvPr>
            <p:cNvPicPr>
              <a:picLocks noChangeAspect="1"/>
            </p:cNvPicPr>
            <p:nvPr/>
          </p:nvPicPr>
          <p:blipFill>
            <a:blip r:embed="rId5"/>
            <a:stretch>
              <a:fillRect/>
            </a:stretch>
          </p:blipFill>
          <p:spPr>
            <a:xfrm>
              <a:off x="-7870415" y="-5513945"/>
              <a:ext cx="5447225" cy="4349650"/>
            </a:xfrm>
            <a:prstGeom prst="rect">
              <a:avLst/>
            </a:prstGeom>
          </p:spPr>
        </p:pic>
      </p:grpSp>
    </p:spTree>
    <p:extLst>
      <p:ext uri="{BB962C8B-B14F-4D97-AF65-F5344CB8AC3E}">
        <p14:creationId xmlns:p14="http://schemas.microsoft.com/office/powerpoint/2010/main" val="208174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875 0 L 0.90352 0 " pathEditMode="relative" rAng="0" ptsTypes="AA">
                                      <p:cBhvr>
                                        <p:cTn id="6" dur="2000" fill="hold"/>
                                        <p:tgtEl>
                                          <p:spTgt spid="13"/>
                                        </p:tgtEl>
                                        <p:attrNameLst>
                                          <p:attrName>ppt_x</p:attrName>
                                          <p:attrName>ppt_y</p:attrName>
                                        </p:attrNameLst>
                                      </p:cBhvr>
                                      <p:rCtr x="46107"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1835 0 L 0.90703 0.00185 " pathEditMode="relative" rAng="0" ptsTypes="AA">
                                      <p:cBhvr>
                                        <p:cTn id="10" dur="2000" fill="hold"/>
                                        <p:tgtEl>
                                          <p:spTgt spid="14"/>
                                        </p:tgtEl>
                                        <p:attrNameLst>
                                          <p:attrName>ppt_x</p:attrName>
                                          <p:attrName>ppt_y</p:attrName>
                                        </p:attrNameLst>
                                      </p:cBhvr>
                                      <p:rCtr x="4442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291214-7A94-8644-9AD4-74ED6C752035}"/>
              </a:ext>
            </a:extLst>
          </p:cNvPr>
          <p:cNvSpPr txBox="1"/>
          <p:nvPr/>
        </p:nvSpPr>
        <p:spPr>
          <a:xfrm>
            <a:off x="433754" y="457200"/>
            <a:ext cx="6119446" cy="400110"/>
          </a:xfrm>
          <a:prstGeom prst="rect">
            <a:avLst/>
          </a:prstGeom>
          <a:noFill/>
        </p:spPr>
        <p:txBody>
          <a:bodyPr wrap="square" rtlCol="0">
            <a:spAutoFit/>
          </a:bodyPr>
          <a:lstStyle/>
          <a:p>
            <a:r>
              <a:rPr lang="en-US" sz="2000" b="1" dirty="0">
                <a:latin typeface="Avenir Next" panose="020B0503020202020204" pitchFamily="34" charset="0"/>
              </a:rPr>
              <a:t>Strategies for Collaboration &amp; Innovation</a:t>
            </a:r>
          </a:p>
        </p:txBody>
      </p:sp>
      <p:graphicFrame>
        <p:nvGraphicFramePr>
          <p:cNvPr id="4" name="Table 3">
            <a:extLst>
              <a:ext uri="{FF2B5EF4-FFF2-40B4-BE49-F238E27FC236}">
                <a16:creationId xmlns:a16="http://schemas.microsoft.com/office/drawing/2014/main" id="{85E43B7B-9C10-6B4A-85EE-E27290832394}"/>
              </a:ext>
            </a:extLst>
          </p:cNvPr>
          <p:cNvGraphicFramePr>
            <a:graphicFrameLocks noGrp="1"/>
          </p:cNvGraphicFramePr>
          <p:nvPr>
            <p:extLst>
              <p:ext uri="{D42A27DB-BD31-4B8C-83A1-F6EECF244321}">
                <p14:modId xmlns:p14="http://schemas.microsoft.com/office/powerpoint/2010/main" val="3919806435"/>
              </p:ext>
            </p:extLst>
          </p:nvPr>
        </p:nvGraphicFramePr>
        <p:xfrm>
          <a:off x="433754" y="1350552"/>
          <a:ext cx="11347940" cy="5123820"/>
        </p:xfrm>
        <a:graphic>
          <a:graphicData uri="http://schemas.openxmlformats.org/drawingml/2006/table">
            <a:tbl>
              <a:tblPr firstRow="1" bandRow="1">
                <a:tableStyleId>{7DF18680-E054-41AD-8BC1-D1AEF772440D}</a:tableStyleId>
              </a:tblPr>
              <a:tblGrid>
                <a:gridCol w="5673970">
                  <a:extLst>
                    <a:ext uri="{9D8B030D-6E8A-4147-A177-3AD203B41FA5}">
                      <a16:colId xmlns:a16="http://schemas.microsoft.com/office/drawing/2014/main" val="1423522535"/>
                    </a:ext>
                  </a:extLst>
                </a:gridCol>
                <a:gridCol w="5673970">
                  <a:extLst>
                    <a:ext uri="{9D8B030D-6E8A-4147-A177-3AD203B41FA5}">
                      <a16:colId xmlns:a16="http://schemas.microsoft.com/office/drawing/2014/main" val="2788039678"/>
                    </a:ext>
                  </a:extLst>
                </a:gridCol>
              </a:tblGrid>
              <a:tr h="1072942">
                <a:tc>
                  <a:txBody>
                    <a:bodyPr/>
                    <a:lstStyle/>
                    <a:p>
                      <a:pPr algn="ctr"/>
                      <a:r>
                        <a:rPr lang="en-US" sz="1400" dirty="0">
                          <a:latin typeface="Avenir Next" panose="020B0503020202020204" pitchFamily="34" charset="0"/>
                        </a:rPr>
                        <a:t>COLLABORATION</a:t>
                      </a:r>
                    </a:p>
                    <a:p>
                      <a:pPr algn="ctr"/>
                      <a:r>
                        <a:rPr lang="en-US" sz="1200" b="0" dirty="0">
                          <a:solidFill>
                            <a:schemeClr val="bg1"/>
                          </a:solidFill>
                          <a:latin typeface="Avenir Next" panose="020B0503020202020204" pitchFamily="34" charset="0"/>
                        </a:rPr>
                        <a:t>(Engaging others across functions and organizational structures)</a:t>
                      </a:r>
                    </a:p>
                  </a:txBody>
                  <a:tcPr marL="91917" marR="91917" marT="45958" marB="45958" anchor="ctr"/>
                </a:tc>
                <a:tc>
                  <a:txBody>
                    <a:bodyPr/>
                    <a:lstStyle/>
                    <a:p>
                      <a:pPr algn="ctr"/>
                      <a:r>
                        <a:rPr lang="en-US" sz="1400" dirty="0">
                          <a:latin typeface="Avenir Next" panose="020B0503020202020204" pitchFamily="34" charset="0"/>
                        </a:rPr>
                        <a:t>INNOVATION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venir Next" panose="020B0503020202020204" pitchFamily="34" charset="0"/>
                        </a:rPr>
                        <a:t>(Applying fresh ideas and taking calculated risks)</a:t>
                      </a:r>
                    </a:p>
                  </a:txBody>
                  <a:tcPr marL="91917" marR="91917" marT="45958" marB="45958" anchor="ctr"/>
                </a:tc>
                <a:extLst>
                  <a:ext uri="{0D108BD9-81ED-4DB2-BD59-A6C34878D82A}">
                    <a16:rowId xmlns:a16="http://schemas.microsoft.com/office/drawing/2014/main" val="3081936435"/>
                  </a:ext>
                </a:extLst>
              </a:tr>
              <a:tr h="4050878">
                <a:tc>
                  <a:txBody>
                    <a:bodyPr/>
                    <a:lstStyle/>
                    <a:p>
                      <a:pPr marL="0" indent="0" algn="l">
                        <a:lnSpc>
                          <a:spcPct val="100000"/>
                        </a:lnSpc>
                        <a:buFont typeface="Arial" panose="020B0604020202020204" pitchFamily="34" charset="0"/>
                        <a:buNone/>
                      </a:pPr>
                      <a:r>
                        <a:rPr lang="en-US" sz="1050" b="0" dirty="0">
                          <a:latin typeface="Avenir Next" panose="020B0503020202020204" pitchFamily="34" charset="0"/>
                        </a:rPr>
                        <a:t>Collaboration across different functions and teams in Royal </a:t>
                      </a:r>
                      <a:r>
                        <a:rPr lang="en-US" sz="1050" b="0" dirty="0" err="1">
                          <a:latin typeface="Avenir Next" panose="020B0503020202020204" pitchFamily="34" charset="0"/>
                        </a:rPr>
                        <a:t>Canin</a:t>
                      </a:r>
                      <a:r>
                        <a:rPr lang="en-US" sz="1050" b="0" dirty="0">
                          <a:latin typeface="Avenir Next" panose="020B0503020202020204" pitchFamily="34" charset="0"/>
                        </a:rPr>
                        <a:t> for a successful execution of the integrated marketing plan. </a:t>
                      </a:r>
                    </a:p>
                    <a:p>
                      <a:pPr marL="0" indent="0" algn="l">
                        <a:lnSpc>
                          <a:spcPct val="100000"/>
                        </a:lnSpc>
                        <a:buFont typeface="Arial" panose="020B0604020202020204" pitchFamily="34" charset="0"/>
                        <a:buNone/>
                      </a:pPr>
                      <a:endParaRPr lang="en-US" sz="1050" b="0" dirty="0">
                        <a:latin typeface="Avenir Next" panose="020B0503020202020204" pitchFamily="34" charset="0"/>
                      </a:endParaRPr>
                    </a:p>
                    <a:p>
                      <a:pPr marL="0" indent="0" algn="l">
                        <a:lnSpc>
                          <a:spcPct val="100000"/>
                        </a:lnSpc>
                        <a:buFont typeface="Arial" panose="020B0604020202020204" pitchFamily="34" charset="0"/>
                        <a:buNone/>
                      </a:pPr>
                      <a:r>
                        <a:rPr lang="en-US" sz="1050" b="1" dirty="0">
                          <a:latin typeface="Avenir Next" panose="020B0503020202020204" pitchFamily="34" charset="0"/>
                        </a:rPr>
                        <a:t>Mobile – collaboration with web developer and IT team</a:t>
                      </a:r>
                    </a:p>
                    <a:p>
                      <a:pPr marL="0" indent="0" algn="l">
                        <a:lnSpc>
                          <a:spcPct val="100000"/>
                        </a:lnSpc>
                        <a:buFont typeface="Arial" panose="020B0604020202020204" pitchFamily="34" charset="0"/>
                        <a:buNone/>
                      </a:pPr>
                      <a:r>
                        <a:rPr lang="en-US" sz="1050" b="0" dirty="0">
                          <a:latin typeface="Avenir Next" panose="020B0503020202020204" pitchFamily="34" charset="0"/>
                        </a:rPr>
                        <a:t>The expertise of the web developers and IT team can be tapped on to develop the mobile responsive web site and native mobile app. UI and UX designers can also design the interface of the website and mobile app is user friendly to provide a seamless experience for users from mobile to desktop and vice versa. </a:t>
                      </a:r>
                    </a:p>
                    <a:p>
                      <a:pPr marL="0" indent="0" algn="l">
                        <a:lnSpc>
                          <a:spcPct val="100000"/>
                        </a:lnSpc>
                        <a:buFont typeface="Arial" panose="020B0604020202020204" pitchFamily="34" charset="0"/>
                        <a:buNone/>
                      </a:pPr>
                      <a:endParaRPr lang="en-US" sz="1050" b="0" dirty="0">
                        <a:latin typeface="Avenir Next" panose="020B0503020202020204" pitchFamily="34" charset="0"/>
                      </a:endParaRPr>
                    </a:p>
                    <a:p>
                      <a:pPr marL="0" indent="0" algn="l">
                        <a:lnSpc>
                          <a:spcPct val="100000"/>
                        </a:lnSpc>
                        <a:buFont typeface="Arial" panose="020B0604020202020204" pitchFamily="34" charset="0"/>
                        <a:buNone/>
                      </a:pPr>
                      <a:r>
                        <a:rPr lang="en-US" sz="1050" b="1" dirty="0">
                          <a:latin typeface="Avenir Next" panose="020B0503020202020204" pitchFamily="34" charset="0"/>
                        </a:rPr>
                        <a:t>Video – collaboration with creative and media teams</a:t>
                      </a:r>
                    </a:p>
                    <a:p>
                      <a:pPr marL="0" indent="0" algn="l">
                        <a:lnSpc>
                          <a:spcPct val="100000"/>
                        </a:lnSpc>
                        <a:buFont typeface="Arial" panose="020B0604020202020204" pitchFamily="34" charset="0"/>
                        <a:buNone/>
                      </a:pPr>
                      <a:r>
                        <a:rPr lang="en-US" sz="1050" dirty="0">
                          <a:latin typeface="Avenir Next" panose="020B0503020202020204" pitchFamily="34" charset="0"/>
                        </a:rPr>
                        <a:t>Video production can be done in collaboration with the creative and media teams for scripting and storyboarding – communicating the key messages to the target audience creatively and engaging the audiences with viral and fresh content.</a:t>
                      </a:r>
                    </a:p>
                    <a:p>
                      <a:pPr marL="0" indent="0" algn="l">
                        <a:lnSpc>
                          <a:spcPct val="100000"/>
                        </a:lnSpc>
                        <a:buFont typeface="Arial" panose="020B0604020202020204" pitchFamily="34" charset="0"/>
                        <a:buNone/>
                      </a:pPr>
                      <a:endParaRPr lang="en-US" sz="1050" dirty="0">
                        <a:latin typeface="Avenir Next" panose="020B0503020202020204" pitchFamily="34" charset="0"/>
                      </a:endParaRPr>
                    </a:p>
                    <a:p>
                      <a:pPr marL="0" indent="0" algn="l">
                        <a:lnSpc>
                          <a:spcPct val="100000"/>
                        </a:lnSpc>
                        <a:buFont typeface="Arial" panose="020B0604020202020204" pitchFamily="34" charset="0"/>
                        <a:buNone/>
                      </a:pPr>
                      <a:r>
                        <a:rPr lang="en-US" sz="1050" b="1" dirty="0">
                          <a:latin typeface="Avenir Next" panose="020B0503020202020204" pitchFamily="34" charset="0"/>
                        </a:rPr>
                        <a:t>Search and Programmatic – collaboration with data analytics, creative and media teams</a:t>
                      </a:r>
                    </a:p>
                    <a:p>
                      <a:pPr marL="0" indent="0" algn="l">
                        <a:lnSpc>
                          <a:spcPct val="100000"/>
                        </a:lnSpc>
                        <a:buFont typeface="Arial" panose="020B0604020202020204" pitchFamily="34" charset="0"/>
                        <a:buNone/>
                      </a:pPr>
                      <a:r>
                        <a:rPr lang="en-US" sz="1050" dirty="0">
                          <a:latin typeface="Avenir Next" panose="020B0503020202020204" pitchFamily="34" charset="0"/>
                        </a:rPr>
                        <a:t>Collaboration with the data analytics team to determine digital signals of the target audience, then work closely with the creative team to create ads that are personalized for customers at different stages of the customer journey. The media team can also be involved to develop an effective programmatic strategy so that the messages can reach out to more audiences and reap better performance. </a:t>
                      </a:r>
                    </a:p>
                  </a:txBody>
                  <a:tcPr marL="91917" marR="91917" marT="45958" marB="45958" anchor="ctr"/>
                </a:tc>
                <a:tc>
                  <a:txBody>
                    <a:bodyPr/>
                    <a:lstStyle/>
                    <a:p>
                      <a:pPr marL="0" indent="0" algn="l">
                        <a:lnSpc>
                          <a:spcPct val="100000"/>
                        </a:lnSpc>
                        <a:buFont typeface="Arial" panose="020B0604020202020204" pitchFamily="34" charset="0"/>
                        <a:buNone/>
                      </a:pPr>
                      <a:r>
                        <a:rPr lang="en-US" sz="1050" dirty="0">
                          <a:latin typeface="Avenir Next" panose="020B0503020202020204" pitchFamily="34" charset="0"/>
                        </a:rPr>
                        <a:t>Innovation is vital for the integrated marketing plan for Royal </a:t>
                      </a:r>
                      <a:r>
                        <a:rPr lang="en-US" sz="1050" dirty="0" err="1">
                          <a:latin typeface="Avenir Next" panose="020B0503020202020204" pitchFamily="34" charset="0"/>
                        </a:rPr>
                        <a:t>Canin</a:t>
                      </a:r>
                      <a:r>
                        <a:rPr lang="en-US" sz="1050" dirty="0">
                          <a:latin typeface="Avenir Next" panose="020B0503020202020204" pitchFamily="34" charset="0"/>
                        </a:rPr>
                        <a:t> to stand out from the other brands and capture greater market share. </a:t>
                      </a:r>
                    </a:p>
                    <a:p>
                      <a:pPr marL="0" indent="0" algn="l">
                        <a:lnSpc>
                          <a:spcPct val="100000"/>
                        </a:lnSpc>
                        <a:buFont typeface="Arial" panose="020B0604020202020204" pitchFamily="34" charset="0"/>
                        <a:buNone/>
                      </a:pPr>
                      <a:endParaRPr lang="en-US" sz="1050" dirty="0">
                        <a:latin typeface="Avenir Next" panose="020B0503020202020204" pitchFamily="34" charset="0"/>
                      </a:endParaRPr>
                    </a:p>
                    <a:p>
                      <a:pPr marL="0" indent="0" algn="l">
                        <a:lnSpc>
                          <a:spcPct val="100000"/>
                        </a:lnSpc>
                        <a:buFont typeface="Arial" panose="020B0604020202020204" pitchFamily="34" charset="0"/>
                        <a:buNone/>
                      </a:pPr>
                      <a:r>
                        <a:rPr lang="en-US" sz="1050" b="1" dirty="0">
                          <a:latin typeface="Avenir Next" panose="020B0503020202020204" pitchFamily="34" charset="0"/>
                        </a:rPr>
                        <a:t>Mobile </a:t>
                      </a:r>
                    </a:p>
                    <a:p>
                      <a:pPr marL="0" indent="0" algn="l">
                        <a:lnSpc>
                          <a:spcPct val="100000"/>
                        </a:lnSpc>
                        <a:buFont typeface="Arial" panose="020B0604020202020204" pitchFamily="34" charset="0"/>
                        <a:buNone/>
                      </a:pPr>
                      <a:r>
                        <a:rPr lang="en-US" sz="1050" b="0" dirty="0">
                          <a:latin typeface="Avenir Next" panose="020B0503020202020204" pitchFamily="34" charset="0"/>
                        </a:rPr>
                        <a:t>The creation of a brand new native app </a:t>
                      </a:r>
                      <a:r>
                        <a:rPr lang="en-US" sz="1050" dirty="0">
                          <a:latin typeface="Avenir Next" panose="020B0503020202020204" pitchFamily="34" charset="0"/>
                        </a:rPr>
                        <a:t>is an innovation for Royal </a:t>
                      </a:r>
                      <a:r>
                        <a:rPr lang="en-US" sz="1050" dirty="0" err="1">
                          <a:latin typeface="Avenir Next" panose="020B0503020202020204" pitchFamily="34" charset="0"/>
                        </a:rPr>
                        <a:t>Canin</a:t>
                      </a:r>
                      <a:r>
                        <a:rPr lang="en-US" sz="1050" dirty="0">
                          <a:latin typeface="Avenir Next" panose="020B0503020202020204" pitchFamily="34" charset="0"/>
                        </a:rPr>
                        <a:t>. Besides selling the brand’s products, it also provide value-added services that will engage millennial pet owners through entertainment (</a:t>
                      </a:r>
                      <a:r>
                        <a:rPr lang="en-US" sz="1050" dirty="0" err="1">
                          <a:latin typeface="Avenir Next" panose="020B0503020202020204" pitchFamily="34" charset="0"/>
                        </a:rPr>
                        <a:t>eg.</a:t>
                      </a:r>
                      <a:r>
                        <a:rPr lang="en-US" sz="1050" dirty="0">
                          <a:latin typeface="Avenir Next" panose="020B0503020202020204" pitchFamily="34" charset="0"/>
                        </a:rPr>
                        <a:t> </a:t>
                      </a:r>
                      <a:r>
                        <a:rPr lang="en-US" sz="1050" dirty="0" err="1">
                          <a:latin typeface="Avenir Next" panose="020B0503020202020204" pitchFamily="34" charset="0"/>
                        </a:rPr>
                        <a:t>PeTube</a:t>
                      </a:r>
                      <a:r>
                        <a:rPr lang="en-US" sz="1050" dirty="0">
                          <a:latin typeface="Avenir Next" panose="020B0503020202020204" pitchFamily="34" charset="0"/>
                        </a:rPr>
                        <a:t>) and new technology (</a:t>
                      </a:r>
                      <a:r>
                        <a:rPr lang="en-US" sz="1050" dirty="0" err="1">
                          <a:latin typeface="Avenir Next" panose="020B0503020202020204" pitchFamily="34" charset="0"/>
                        </a:rPr>
                        <a:t>eg.</a:t>
                      </a:r>
                      <a:r>
                        <a:rPr lang="en-US" sz="1050" dirty="0">
                          <a:latin typeface="Avenir Next" panose="020B0503020202020204" pitchFamily="34" charset="0"/>
                        </a:rPr>
                        <a:t> </a:t>
                      </a:r>
                      <a:r>
                        <a:rPr lang="en-US" sz="1050" dirty="0" err="1">
                          <a:latin typeface="Avenir Next" panose="020B0503020202020204" pitchFamily="34" charset="0"/>
                        </a:rPr>
                        <a:t>PetAid</a:t>
                      </a:r>
                      <a:r>
                        <a:rPr lang="en-US" sz="1050" dirty="0">
                          <a:latin typeface="Avenir Next" panose="020B0503020202020204" pitchFamily="34" charset="0"/>
                        </a:rPr>
                        <a:t> uses VR).</a:t>
                      </a:r>
                    </a:p>
                    <a:p>
                      <a:pPr marL="0" indent="0" algn="l">
                        <a:lnSpc>
                          <a:spcPct val="100000"/>
                        </a:lnSpc>
                        <a:buFont typeface="Arial" panose="020B0604020202020204" pitchFamily="34" charset="0"/>
                        <a:buNone/>
                      </a:pPr>
                      <a:endParaRPr lang="en-US" sz="1050" dirty="0">
                        <a:latin typeface="Avenir Next" panose="020B0503020202020204" pitchFamily="34" charset="0"/>
                      </a:endParaRPr>
                    </a:p>
                    <a:p>
                      <a:pPr marL="0" indent="0" algn="l">
                        <a:lnSpc>
                          <a:spcPct val="100000"/>
                        </a:lnSpc>
                        <a:buFont typeface="Arial" panose="020B0604020202020204" pitchFamily="34" charset="0"/>
                        <a:buNone/>
                      </a:pPr>
                      <a:r>
                        <a:rPr lang="en-US" sz="1050" b="1" dirty="0">
                          <a:latin typeface="Avenir Next" panose="020B0503020202020204" pitchFamily="34" charset="0"/>
                        </a:rPr>
                        <a:t>Video</a:t>
                      </a:r>
                    </a:p>
                    <a:p>
                      <a:pPr marL="0" indent="0" algn="l">
                        <a:lnSpc>
                          <a:spcPct val="100000"/>
                        </a:lnSpc>
                        <a:buFont typeface="Arial" panose="020B0604020202020204" pitchFamily="34" charset="0"/>
                        <a:buNone/>
                      </a:pPr>
                      <a:r>
                        <a:rPr lang="en-US" sz="1050" dirty="0">
                          <a:latin typeface="Avenir Next" panose="020B0503020202020204" pitchFamily="34" charset="0"/>
                        </a:rPr>
                        <a:t>Videos on owning pets and education on pet nutrition are widely available on the Internet. Fresh ideas for videos are necessary to deliver content that millennial pet owners can be engaged and connected deeply with the Royal </a:t>
                      </a:r>
                      <a:r>
                        <a:rPr lang="en-US" sz="1050" dirty="0" err="1">
                          <a:latin typeface="Avenir Next" panose="020B0503020202020204" pitchFamily="34" charset="0"/>
                        </a:rPr>
                        <a:t>Canin</a:t>
                      </a:r>
                      <a:r>
                        <a:rPr lang="en-US" sz="1050" dirty="0">
                          <a:latin typeface="Avenir Next" panose="020B0503020202020204" pitchFamily="34" charset="0"/>
                        </a:rPr>
                        <a:t> brand. </a:t>
                      </a:r>
                    </a:p>
                  </a:txBody>
                  <a:tcPr marL="91917" marR="91917" marT="45958" marB="45958" anchor="ctr"/>
                </a:tc>
                <a:extLst>
                  <a:ext uri="{0D108BD9-81ED-4DB2-BD59-A6C34878D82A}">
                    <a16:rowId xmlns:a16="http://schemas.microsoft.com/office/drawing/2014/main" val="1063167319"/>
                  </a:ext>
                </a:extLst>
              </a:tr>
            </a:tbl>
          </a:graphicData>
        </a:graphic>
      </p:graphicFrame>
      <p:sp>
        <p:nvSpPr>
          <p:cNvPr id="5" name="TextBox 4">
            <a:extLst>
              <a:ext uri="{FF2B5EF4-FFF2-40B4-BE49-F238E27FC236}">
                <a16:creationId xmlns:a16="http://schemas.microsoft.com/office/drawing/2014/main" id="{8C8EBC0E-AF14-DC42-8AD5-BFF443C42B29}"/>
              </a:ext>
            </a:extLst>
          </p:cNvPr>
          <p:cNvSpPr txBox="1"/>
          <p:nvPr/>
        </p:nvSpPr>
        <p:spPr>
          <a:xfrm>
            <a:off x="433754" y="870241"/>
            <a:ext cx="11347940" cy="276999"/>
          </a:xfrm>
          <a:prstGeom prst="rect">
            <a:avLst/>
          </a:prstGeom>
          <a:noFill/>
        </p:spPr>
        <p:txBody>
          <a:bodyPr wrap="square" rtlCol="0">
            <a:spAutoFit/>
          </a:bodyPr>
          <a:lstStyle/>
          <a:p>
            <a:r>
              <a:rPr lang="en-US" sz="1200" dirty="0">
                <a:latin typeface="Avenir Next" panose="020B0503020202020204" pitchFamily="34" charset="0"/>
              </a:rPr>
              <a:t>For the integrated marketing campaign to be successful, collaboration and innovation is necessary. </a:t>
            </a:r>
          </a:p>
        </p:txBody>
      </p:sp>
    </p:spTree>
    <p:extLst>
      <p:ext uri="{BB962C8B-B14F-4D97-AF65-F5344CB8AC3E}">
        <p14:creationId xmlns:p14="http://schemas.microsoft.com/office/powerpoint/2010/main" val="176486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8C2E-F6DB-9041-BD26-64DAA88BE34F}"/>
              </a:ext>
            </a:extLst>
          </p:cNvPr>
          <p:cNvSpPr>
            <a:spLocks noGrp="1"/>
          </p:cNvSpPr>
          <p:nvPr>
            <p:ph type="title"/>
          </p:nvPr>
        </p:nvSpPr>
        <p:spPr>
          <a:xfrm>
            <a:off x="2726366" y="2554209"/>
            <a:ext cx="3701902" cy="3313740"/>
          </a:xfrm>
        </p:spPr>
        <p:txBody>
          <a:bodyPr/>
          <a:lstStyle/>
          <a:p>
            <a:pPr algn="r"/>
            <a:r>
              <a:rPr lang="en-US" dirty="0">
                <a:solidFill>
                  <a:schemeClr val="bg1">
                    <a:lumMod val="85000"/>
                  </a:schemeClr>
                </a:solidFill>
                <a:latin typeface="Avenir Book" panose="02000503020000020003" pitchFamily="2" charset="0"/>
              </a:rPr>
              <a:t>Campaign:</a:t>
            </a:r>
            <a:br>
              <a:rPr lang="en-US" b="1" dirty="0">
                <a:solidFill>
                  <a:schemeClr val="bg1">
                    <a:lumMod val="85000"/>
                  </a:schemeClr>
                </a:solidFill>
                <a:latin typeface="Avenir Book" panose="02000503020000020003" pitchFamily="2" charset="0"/>
              </a:rPr>
            </a:br>
            <a:r>
              <a:rPr lang="en-US" b="1" dirty="0">
                <a:solidFill>
                  <a:schemeClr val="accent2"/>
                </a:solidFill>
                <a:latin typeface="Avenir Black" panose="02000503020000020003" pitchFamily="2" charset="0"/>
              </a:rPr>
              <a:t>We are here to make things easy for you</a:t>
            </a:r>
          </a:p>
        </p:txBody>
      </p:sp>
      <p:sp>
        <p:nvSpPr>
          <p:cNvPr id="4" name="Title 1">
            <a:extLst>
              <a:ext uri="{FF2B5EF4-FFF2-40B4-BE49-F238E27FC236}">
                <a16:creationId xmlns:a16="http://schemas.microsoft.com/office/drawing/2014/main" id="{A30937F7-53BC-EF4B-B8B3-5D219467614D}"/>
              </a:ext>
            </a:extLst>
          </p:cNvPr>
          <p:cNvSpPr txBox="1">
            <a:spLocks/>
          </p:cNvSpPr>
          <p:nvPr/>
        </p:nvSpPr>
        <p:spPr>
          <a:xfrm>
            <a:off x="6527328" y="2736186"/>
            <a:ext cx="5403111" cy="37200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1600">
                <a:solidFill>
                  <a:srgbClr val="595959"/>
                </a:solidFill>
                <a:latin typeface="Avenir Next"/>
                <a:ea typeface="Avenir Next"/>
                <a:cs typeface="Avenir Next"/>
                <a:sym typeface="Avenir Next"/>
              </a:defRPr>
            </a:pPr>
            <a:r>
              <a:rPr lang="en-SG" sz="1200" dirty="0">
                <a:solidFill>
                  <a:schemeClr val="tx1">
                    <a:lumMod val="65000"/>
                    <a:lumOff val="35000"/>
                  </a:schemeClr>
                </a:solidFill>
                <a:latin typeface="Avenir Book" panose="02000503020000020003" pitchFamily="2" charset="0"/>
              </a:rPr>
              <a:t>This marketing campaign is to build on the re-branded image for Royal </a:t>
            </a:r>
            <a:r>
              <a:rPr lang="en-SG" sz="1200" dirty="0" err="1">
                <a:solidFill>
                  <a:schemeClr val="tx1">
                    <a:lumMod val="65000"/>
                    <a:lumOff val="35000"/>
                  </a:schemeClr>
                </a:solidFill>
                <a:latin typeface="Avenir Book" panose="02000503020000020003" pitchFamily="2" charset="0"/>
              </a:rPr>
              <a:t>Canin</a:t>
            </a:r>
            <a:r>
              <a:rPr lang="en-SG" sz="1200" dirty="0">
                <a:solidFill>
                  <a:schemeClr val="tx1">
                    <a:lumMod val="65000"/>
                    <a:lumOff val="35000"/>
                  </a:schemeClr>
                </a:solidFill>
                <a:latin typeface="Avenir Book" panose="02000503020000020003" pitchFamily="2" charset="0"/>
              </a:rPr>
              <a:t>.</a:t>
            </a:r>
          </a:p>
          <a:p>
            <a:pPr>
              <a:defRPr sz="1600">
                <a:solidFill>
                  <a:srgbClr val="595959"/>
                </a:solidFill>
                <a:latin typeface="Avenir Next"/>
                <a:ea typeface="Avenir Next"/>
                <a:cs typeface="Avenir Next"/>
                <a:sym typeface="Avenir Next"/>
              </a:defRPr>
            </a:pPr>
            <a:endParaRPr lang="en-SG" sz="1200" dirty="0">
              <a:solidFill>
                <a:schemeClr val="tx1">
                  <a:lumMod val="65000"/>
                  <a:lumOff val="35000"/>
                </a:schemeClr>
              </a:solidFill>
              <a:latin typeface="Avenir Book" panose="02000503020000020003" pitchFamily="2" charset="0"/>
            </a:endParaRPr>
          </a:p>
          <a:p>
            <a:pPr>
              <a:defRPr sz="1600">
                <a:solidFill>
                  <a:srgbClr val="595959"/>
                </a:solidFill>
                <a:latin typeface="Avenir Next"/>
                <a:ea typeface="Avenir Next"/>
                <a:cs typeface="Avenir Next"/>
                <a:sym typeface="Avenir Next"/>
              </a:defRPr>
            </a:pPr>
            <a:r>
              <a:rPr lang="en-SG" sz="1200" dirty="0">
                <a:solidFill>
                  <a:schemeClr val="tx1">
                    <a:lumMod val="65000"/>
                    <a:lumOff val="35000"/>
                  </a:schemeClr>
                </a:solidFill>
                <a:latin typeface="Avenir Book" panose="02000503020000020003" pitchFamily="2" charset="0"/>
              </a:rPr>
              <a:t>Royal </a:t>
            </a:r>
            <a:r>
              <a:rPr lang="en-SG" sz="1200" dirty="0" err="1">
                <a:solidFill>
                  <a:schemeClr val="tx1">
                    <a:lumMod val="65000"/>
                    <a:lumOff val="35000"/>
                  </a:schemeClr>
                </a:solidFill>
                <a:latin typeface="Avenir Book" panose="02000503020000020003" pitchFamily="2" charset="0"/>
              </a:rPr>
              <a:t>Canin</a:t>
            </a:r>
            <a:r>
              <a:rPr lang="en-SG" sz="1200" dirty="0">
                <a:solidFill>
                  <a:schemeClr val="tx1">
                    <a:lumMod val="65000"/>
                    <a:lumOff val="35000"/>
                  </a:schemeClr>
                </a:solidFill>
                <a:latin typeface="Avenir Book" panose="02000503020000020003" pitchFamily="2" charset="0"/>
              </a:rPr>
              <a:t> is a caring, expert-backed and community-focused brand for millennial pet parents</a:t>
            </a:r>
          </a:p>
          <a:p>
            <a:pPr>
              <a:defRPr sz="1600">
                <a:solidFill>
                  <a:srgbClr val="595959"/>
                </a:solidFill>
                <a:latin typeface="Avenir Next"/>
                <a:ea typeface="Avenir Next"/>
                <a:cs typeface="Avenir Next"/>
                <a:sym typeface="Avenir Next"/>
              </a:defRPr>
            </a:pPr>
            <a:endParaRPr lang="en-SG" sz="1200" dirty="0">
              <a:solidFill>
                <a:schemeClr val="tx1">
                  <a:lumMod val="65000"/>
                  <a:lumOff val="35000"/>
                </a:schemeClr>
              </a:solidFill>
              <a:latin typeface="Avenir Book" panose="02000503020000020003" pitchFamily="2" charset="0"/>
            </a:endParaRPr>
          </a:p>
          <a:p>
            <a:pPr>
              <a:defRPr sz="1600">
                <a:solidFill>
                  <a:srgbClr val="595959"/>
                </a:solidFill>
                <a:latin typeface="Avenir Next"/>
                <a:ea typeface="Avenir Next"/>
                <a:cs typeface="Avenir Next"/>
                <a:sym typeface="Avenir Next"/>
              </a:defRPr>
            </a:pPr>
            <a:r>
              <a:rPr lang="en-SG" sz="1200" dirty="0">
                <a:solidFill>
                  <a:schemeClr val="tx1">
                    <a:lumMod val="65000"/>
                    <a:lumOff val="35000"/>
                  </a:schemeClr>
                </a:solidFill>
                <a:latin typeface="Avenir Book" panose="02000503020000020003" pitchFamily="2" charset="0"/>
              </a:rPr>
              <a:t>Our campaign message is emphasised through the customer journey, "We are here to make things easy for you.”</a:t>
            </a:r>
          </a:p>
          <a:p>
            <a:pPr>
              <a:defRPr sz="1600">
                <a:solidFill>
                  <a:srgbClr val="595959"/>
                </a:solidFill>
                <a:latin typeface="Avenir Next"/>
                <a:ea typeface="Avenir Next"/>
                <a:cs typeface="Avenir Next"/>
                <a:sym typeface="Avenir Next"/>
              </a:defRPr>
            </a:pPr>
            <a:endParaRPr lang="en-SG" sz="1200" dirty="0">
              <a:solidFill>
                <a:schemeClr val="tx1">
                  <a:lumMod val="65000"/>
                  <a:lumOff val="35000"/>
                </a:schemeClr>
              </a:solidFill>
              <a:latin typeface="Avenir Book" panose="02000503020000020003" pitchFamily="2" charset="0"/>
            </a:endParaRPr>
          </a:p>
          <a:p>
            <a:pPr>
              <a:defRPr sz="1600">
                <a:solidFill>
                  <a:srgbClr val="595959"/>
                </a:solidFill>
                <a:latin typeface="Avenir Next"/>
                <a:ea typeface="Avenir Next"/>
                <a:cs typeface="Avenir Next"/>
                <a:sym typeface="Avenir Next"/>
              </a:defRPr>
            </a:pPr>
            <a:r>
              <a:rPr lang="en-SG" sz="1200" dirty="0">
                <a:solidFill>
                  <a:schemeClr val="tx1">
                    <a:lumMod val="65000"/>
                    <a:lumOff val="35000"/>
                  </a:schemeClr>
                </a:solidFill>
                <a:latin typeface="Avenir Book" panose="02000503020000020003" pitchFamily="2" charset="0"/>
              </a:rPr>
              <a:t>We proactively seek these millennial pet owners with relevant and targeted search tactics and mobile-friendly experiences. </a:t>
            </a:r>
          </a:p>
          <a:p>
            <a:pPr>
              <a:defRPr sz="1600">
                <a:solidFill>
                  <a:srgbClr val="595959"/>
                </a:solidFill>
                <a:latin typeface="Avenir Next"/>
                <a:ea typeface="Avenir Next"/>
                <a:cs typeface="Avenir Next"/>
                <a:sym typeface="Avenir Next"/>
              </a:defRPr>
            </a:pPr>
            <a:endParaRPr lang="en-SG" sz="1200" dirty="0">
              <a:solidFill>
                <a:schemeClr val="tx1">
                  <a:lumMod val="65000"/>
                  <a:lumOff val="35000"/>
                </a:schemeClr>
              </a:solidFill>
              <a:latin typeface="Avenir Book" panose="02000503020000020003" pitchFamily="2" charset="0"/>
            </a:endParaRPr>
          </a:p>
          <a:p>
            <a:pPr>
              <a:defRPr sz="1600">
                <a:solidFill>
                  <a:srgbClr val="595959"/>
                </a:solidFill>
                <a:latin typeface="Avenir Next"/>
                <a:ea typeface="Avenir Next"/>
                <a:cs typeface="Avenir Next"/>
                <a:sym typeface="Avenir Next"/>
              </a:defRPr>
            </a:pPr>
            <a:r>
              <a:rPr lang="en-SG" sz="1200" dirty="0">
                <a:solidFill>
                  <a:schemeClr val="tx1">
                    <a:lumMod val="65000"/>
                    <a:lumOff val="35000"/>
                  </a:schemeClr>
                </a:solidFill>
                <a:latin typeface="Avenir Book" panose="02000503020000020003" pitchFamily="2" charset="0"/>
              </a:rPr>
              <a:t>We engage them through their preferred medium like video sites, blogs and social media.</a:t>
            </a:r>
          </a:p>
          <a:p>
            <a:pPr>
              <a:defRPr sz="1600">
                <a:solidFill>
                  <a:srgbClr val="595959"/>
                </a:solidFill>
                <a:latin typeface="Avenir Next"/>
                <a:ea typeface="Avenir Next"/>
                <a:cs typeface="Avenir Next"/>
                <a:sym typeface="Avenir Next"/>
              </a:defRPr>
            </a:pPr>
            <a:endParaRPr lang="en-SG" sz="1200" dirty="0">
              <a:solidFill>
                <a:schemeClr val="tx1">
                  <a:lumMod val="65000"/>
                  <a:lumOff val="35000"/>
                </a:schemeClr>
              </a:solidFill>
              <a:latin typeface="Avenir Book" panose="02000503020000020003" pitchFamily="2" charset="0"/>
            </a:endParaRPr>
          </a:p>
          <a:p>
            <a:pPr>
              <a:defRPr sz="1600">
                <a:solidFill>
                  <a:srgbClr val="595959"/>
                </a:solidFill>
                <a:latin typeface="Avenir Next"/>
                <a:ea typeface="Avenir Next"/>
                <a:cs typeface="Avenir Next"/>
                <a:sym typeface="Avenir Next"/>
              </a:defRPr>
            </a:pPr>
            <a:r>
              <a:rPr lang="en-SG" sz="1200" dirty="0">
                <a:solidFill>
                  <a:schemeClr val="tx1">
                    <a:lumMod val="65000"/>
                    <a:lumOff val="35000"/>
                  </a:schemeClr>
                </a:solidFill>
                <a:latin typeface="Avenir Book" panose="02000503020000020003" pitchFamily="2" charset="0"/>
              </a:rPr>
              <a:t>We create a community for them and by them, with entertainment and information for their desire to search and share their pets with others, through community group online, social media and mobile app.</a:t>
            </a:r>
          </a:p>
          <a:p>
            <a:pPr>
              <a:defRPr sz="1600">
                <a:solidFill>
                  <a:srgbClr val="595959"/>
                </a:solidFill>
                <a:latin typeface="Avenir Next"/>
                <a:ea typeface="Avenir Next"/>
                <a:cs typeface="Avenir Next"/>
                <a:sym typeface="Avenir Next"/>
              </a:defRPr>
            </a:pPr>
            <a:endParaRPr lang="en-SG" sz="1200" dirty="0">
              <a:solidFill>
                <a:schemeClr val="tx1">
                  <a:lumMod val="65000"/>
                  <a:lumOff val="35000"/>
                </a:schemeClr>
              </a:solidFill>
              <a:latin typeface="Avenir Book" panose="02000503020000020003" pitchFamily="2" charset="0"/>
            </a:endParaRPr>
          </a:p>
          <a:p>
            <a:pPr>
              <a:defRPr sz="1600">
                <a:solidFill>
                  <a:srgbClr val="595959"/>
                </a:solidFill>
                <a:latin typeface="Avenir Next"/>
                <a:ea typeface="Avenir Next"/>
                <a:cs typeface="Avenir Next"/>
                <a:sym typeface="Avenir Next"/>
              </a:defRPr>
            </a:pPr>
            <a:r>
              <a:rPr lang="en-SG" sz="1200" dirty="0">
                <a:solidFill>
                  <a:schemeClr val="tx1">
                    <a:lumMod val="65000"/>
                    <a:lumOff val="35000"/>
                  </a:schemeClr>
                </a:solidFill>
                <a:latin typeface="Avenir Book" panose="02000503020000020003" pitchFamily="2" charset="0"/>
              </a:rPr>
              <a:t>To sustain momentum, we also invite our customers or partner with key influencers on social media to have them share their own stories on social media platforms to generate buzz. </a:t>
            </a:r>
          </a:p>
        </p:txBody>
      </p:sp>
      <p:sp>
        <p:nvSpPr>
          <p:cNvPr id="5" name="Oval 4">
            <a:extLst>
              <a:ext uri="{FF2B5EF4-FFF2-40B4-BE49-F238E27FC236}">
                <a16:creationId xmlns:a16="http://schemas.microsoft.com/office/drawing/2014/main" id="{39430011-1E1F-A343-B860-82B09CA3081E}"/>
              </a:ext>
            </a:extLst>
          </p:cNvPr>
          <p:cNvSpPr/>
          <p:nvPr/>
        </p:nvSpPr>
        <p:spPr>
          <a:xfrm>
            <a:off x="-602734" y="-1870043"/>
            <a:ext cx="4280687" cy="4280687"/>
          </a:xfrm>
          <a:prstGeom prst="ellipse">
            <a:avLst/>
          </a:prstGeom>
          <a:solidFill>
            <a:schemeClr val="accent2">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D2F1C19-A10D-1242-B55D-D63283ED0EB3}"/>
              </a:ext>
            </a:extLst>
          </p:cNvPr>
          <p:cNvSpPr/>
          <p:nvPr/>
        </p:nvSpPr>
        <p:spPr>
          <a:xfrm>
            <a:off x="-1921737" y="-69608"/>
            <a:ext cx="4280687" cy="4280687"/>
          </a:xfrm>
          <a:prstGeom prst="ellipse">
            <a:avLst/>
          </a:prstGeom>
          <a:solidFill>
            <a:schemeClr val="accent2">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7685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EA7AACBD-A451-3D41-9C26-04F560C3E7B1}"/>
              </a:ext>
            </a:extLst>
          </p:cNvPr>
          <p:cNvSpPr txBox="1"/>
          <p:nvPr/>
        </p:nvSpPr>
        <p:spPr>
          <a:xfrm>
            <a:off x="458439" y="868700"/>
            <a:ext cx="3494324" cy="2308324"/>
          </a:xfrm>
          <a:prstGeom prst="rect">
            <a:avLst/>
          </a:prstGeom>
          <a:noFill/>
        </p:spPr>
        <p:txBody>
          <a:bodyPr wrap="square" rtlCol="0">
            <a:spAutoFit/>
          </a:bodyPr>
          <a:lstStyle/>
          <a:p>
            <a:r>
              <a:rPr lang="en-US" sz="3600" b="1" dirty="0">
                <a:solidFill>
                  <a:schemeClr val="tx1">
                    <a:lumMod val="50000"/>
                    <a:lumOff val="50000"/>
                  </a:schemeClr>
                </a:solidFill>
                <a:latin typeface="Avenir Black" panose="02000503020000020003" pitchFamily="2" charset="0"/>
              </a:rPr>
              <a:t>Integrated Message to Millennial</a:t>
            </a:r>
          </a:p>
          <a:p>
            <a:r>
              <a:rPr lang="en-US" sz="3600" b="1" dirty="0">
                <a:solidFill>
                  <a:schemeClr val="tx1">
                    <a:lumMod val="50000"/>
                    <a:lumOff val="50000"/>
                  </a:schemeClr>
                </a:solidFill>
                <a:latin typeface="Avenir Black" panose="02000503020000020003" pitchFamily="2" charset="0"/>
              </a:rPr>
              <a:t>Pet Owners</a:t>
            </a:r>
          </a:p>
        </p:txBody>
      </p:sp>
      <p:sp>
        <p:nvSpPr>
          <p:cNvPr id="3" name="TextBox 2">
            <a:extLst>
              <a:ext uri="{FF2B5EF4-FFF2-40B4-BE49-F238E27FC236}">
                <a16:creationId xmlns:a16="http://schemas.microsoft.com/office/drawing/2014/main" id="{AB297A4B-671E-BA46-9F4F-115F5C5E1960}"/>
              </a:ext>
            </a:extLst>
          </p:cNvPr>
          <p:cNvSpPr txBox="1"/>
          <p:nvPr/>
        </p:nvSpPr>
        <p:spPr>
          <a:xfrm>
            <a:off x="5701173" y="2209326"/>
            <a:ext cx="1314784" cy="2308324"/>
          </a:xfrm>
          <a:prstGeom prst="rect">
            <a:avLst/>
          </a:prstGeom>
          <a:noFill/>
        </p:spPr>
        <p:txBody>
          <a:bodyPr wrap="none" rtlCol="0">
            <a:spAutoFit/>
          </a:bodyPr>
          <a:lstStyle/>
          <a:p>
            <a:r>
              <a:rPr lang="en-US" sz="3600" b="1" dirty="0">
                <a:solidFill>
                  <a:schemeClr val="tx1">
                    <a:lumMod val="50000"/>
                    <a:lumOff val="50000"/>
                  </a:schemeClr>
                </a:solidFill>
                <a:latin typeface="Avenir Medium" panose="02000503020000020003" pitchFamily="2" charset="0"/>
              </a:rPr>
              <a:t>See</a:t>
            </a:r>
          </a:p>
          <a:p>
            <a:r>
              <a:rPr lang="en-US" sz="3600" b="1" dirty="0">
                <a:solidFill>
                  <a:schemeClr val="tx1">
                    <a:lumMod val="50000"/>
                    <a:lumOff val="50000"/>
                  </a:schemeClr>
                </a:solidFill>
                <a:latin typeface="Avenir Medium" panose="02000503020000020003" pitchFamily="2" charset="0"/>
              </a:rPr>
              <a:t>Think</a:t>
            </a:r>
          </a:p>
          <a:p>
            <a:r>
              <a:rPr lang="en-US" sz="3600" b="1" dirty="0">
                <a:solidFill>
                  <a:schemeClr val="tx1">
                    <a:lumMod val="50000"/>
                    <a:lumOff val="50000"/>
                  </a:schemeClr>
                </a:solidFill>
                <a:latin typeface="Avenir Medium" panose="02000503020000020003" pitchFamily="2" charset="0"/>
              </a:rPr>
              <a:t>Do</a:t>
            </a:r>
          </a:p>
          <a:p>
            <a:r>
              <a:rPr lang="en-US" sz="3600" b="1" dirty="0">
                <a:solidFill>
                  <a:schemeClr val="tx1">
                    <a:lumMod val="50000"/>
                    <a:lumOff val="50000"/>
                  </a:schemeClr>
                </a:solidFill>
                <a:latin typeface="Avenir Medium" panose="02000503020000020003" pitchFamily="2" charset="0"/>
              </a:rPr>
              <a:t>Care</a:t>
            </a:r>
          </a:p>
        </p:txBody>
      </p:sp>
      <p:sp>
        <p:nvSpPr>
          <p:cNvPr id="10" name="Oval 9">
            <a:extLst>
              <a:ext uri="{FF2B5EF4-FFF2-40B4-BE49-F238E27FC236}">
                <a16:creationId xmlns:a16="http://schemas.microsoft.com/office/drawing/2014/main" id="{BF1C0036-039E-844F-B813-A9B21028559F}"/>
              </a:ext>
            </a:extLst>
          </p:cNvPr>
          <p:cNvSpPr/>
          <p:nvPr/>
        </p:nvSpPr>
        <p:spPr>
          <a:xfrm>
            <a:off x="7651773" y="156490"/>
            <a:ext cx="1625600" cy="16004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Signals</a:t>
            </a:r>
          </a:p>
        </p:txBody>
      </p:sp>
      <p:sp>
        <p:nvSpPr>
          <p:cNvPr id="12" name="Title 1">
            <a:extLst>
              <a:ext uri="{FF2B5EF4-FFF2-40B4-BE49-F238E27FC236}">
                <a16:creationId xmlns:a16="http://schemas.microsoft.com/office/drawing/2014/main" id="{9D5A8C99-0307-8149-8939-0BE12BA428FA}"/>
              </a:ext>
            </a:extLst>
          </p:cNvPr>
          <p:cNvSpPr txBox="1">
            <a:spLocks/>
          </p:cNvSpPr>
          <p:nvPr/>
        </p:nvSpPr>
        <p:spPr>
          <a:xfrm>
            <a:off x="458439" y="2987704"/>
            <a:ext cx="4403019" cy="2612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1600">
                <a:solidFill>
                  <a:srgbClr val="595959"/>
                </a:solidFill>
                <a:latin typeface="Avenir Next"/>
                <a:ea typeface="Avenir Next"/>
                <a:cs typeface="Avenir Next"/>
                <a:sym typeface="Avenir Next"/>
              </a:defRPr>
            </a:pPr>
            <a:r>
              <a:rPr lang="en-SG" sz="1800" dirty="0">
                <a:solidFill>
                  <a:schemeClr val="tx1">
                    <a:lumMod val="65000"/>
                    <a:lumOff val="35000"/>
                  </a:schemeClr>
                </a:solidFill>
                <a:latin typeface="Avenir Book" panose="02000503020000020003" pitchFamily="2" charset="0"/>
              </a:rPr>
              <a:t>We send out our campaign message through the See-Think-Do-Care customer journey from the beginning to the end. </a:t>
            </a:r>
          </a:p>
          <a:p>
            <a:pPr>
              <a:defRPr sz="1600">
                <a:solidFill>
                  <a:srgbClr val="595959"/>
                </a:solidFill>
                <a:latin typeface="Avenir Next"/>
                <a:ea typeface="Avenir Next"/>
                <a:cs typeface="Avenir Next"/>
                <a:sym typeface="Avenir Next"/>
              </a:defRPr>
            </a:pPr>
            <a:endParaRPr lang="en-SG" sz="1800" dirty="0">
              <a:solidFill>
                <a:schemeClr val="tx1">
                  <a:lumMod val="65000"/>
                  <a:lumOff val="35000"/>
                </a:schemeClr>
              </a:solidFill>
              <a:latin typeface="Avenir Book" panose="02000503020000020003" pitchFamily="2" charset="0"/>
            </a:endParaRPr>
          </a:p>
          <a:p>
            <a:pPr>
              <a:defRPr sz="1600">
                <a:solidFill>
                  <a:srgbClr val="595959"/>
                </a:solidFill>
                <a:latin typeface="Avenir Next"/>
                <a:ea typeface="Avenir Next"/>
                <a:cs typeface="Avenir Next"/>
                <a:sym typeface="Avenir Next"/>
              </a:defRPr>
            </a:pPr>
            <a:r>
              <a:rPr lang="en-SG" sz="1800" dirty="0">
                <a:solidFill>
                  <a:schemeClr val="tx1">
                    <a:lumMod val="65000"/>
                    <a:lumOff val="35000"/>
                  </a:schemeClr>
                </a:solidFill>
                <a:latin typeface="Avenir Book" panose="02000503020000020003" pitchFamily="2" charset="0"/>
              </a:rPr>
              <a:t>The curated messages on the relevant digital channels are aim to match the data signal sent at the micro moments, based on their contextual search pattern, and our programmatic strategy.</a:t>
            </a:r>
          </a:p>
        </p:txBody>
      </p:sp>
      <p:sp>
        <p:nvSpPr>
          <p:cNvPr id="15" name="Oval 14">
            <a:extLst>
              <a:ext uri="{FF2B5EF4-FFF2-40B4-BE49-F238E27FC236}">
                <a16:creationId xmlns:a16="http://schemas.microsoft.com/office/drawing/2014/main" id="{F5549A62-0FF5-5649-BCDE-687188597AA2}"/>
              </a:ext>
            </a:extLst>
          </p:cNvPr>
          <p:cNvSpPr/>
          <p:nvPr/>
        </p:nvSpPr>
        <p:spPr>
          <a:xfrm>
            <a:off x="5483957" y="143074"/>
            <a:ext cx="1625600" cy="16138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Location, Time, </a:t>
            </a:r>
            <a:r>
              <a:rPr lang="en-US" dirty="0" err="1"/>
              <a:t>Behaviour</a:t>
            </a:r>
            <a:endParaRPr lang="en-US" dirty="0"/>
          </a:p>
        </p:txBody>
      </p:sp>
      <p:cxnSp>
        <p:nvCxnSpPr>
          <p:cNvPr id="17" name="Straight Connector 16">
            <a:extLst>
              <a:ext uri="{FF2B5EF4-FFF2-40B4-BE49-F238E27FC236}">
                <a16:creationId xmlns:a16="http://schemas.microsoft.com/office/drawing/2014/main" id="{5F8F6EA9-2373-2242-A4D5-3298ED761DAD}"/>
              </a:ext>
            </a:extLst>
          </p:cNvPr>
          <p:cNvCxnSpPr>
            <a:cxnSpLocks/>
            <a:stCxn id="11" idx="3"/>
          </p:cNvCxnSpPr>
          <p:nvPr/>
        </p:nvCxnSpPr>
        <p:spPr>
          <a:xfrm flipH="1">
            <a:off x="6803771" y="5291540"/>
            <a:ext cx="536912" cy="252764"/>
          </a:xfrm>
          <a:prstGeom prst="line">
            <a:avLst/>
          </a:prstGeom>
          <a:ln w="444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7BF98A1-D702-4743-9B82-8B9AA1EDBB6A}"/>
              </a:ext>
            </a:extLst>
          </p:cNvPr>
          <p:cNvSpPr/>
          <p:nvPr/>
        </p:nvSpPr>
        <p:spPr>
          <a:xfrm>
            <a:off x="5322268" y="4970012"/>
            <a:ext cx="1625600" cy="15783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Device-specific, keywords</a:t>
            </a:r>
          </a:p>
        </p:txBody>
      </p:sp>
      <p:cxnSp>
        <p:nvCxnSpPr>
          <p:cNvPr id="20" name="Straight Connector 19">
            <a:extLst>
              <a:ext uri="{FF2B5EF4-FFF2-40B4-BE49-F238E27FC236}">
                <a16:creationId xmlns:a16="http://schemas.microsoft.com/office/drawing/2014/main" id="{FE6D1402-9EBD-C745-AAD1-DFC36213299B}"/>
              </a:ext>
            </a:extLst>
          </p:cNvPr>
          <p:cNvCxnSpPr>
            <a:cxnSpLocks/>
          </p:cNvCxnSpPr>
          <p:nvPr/>
        </p:nvCxnSpPr>
        <p:spPr>
          <a:xfrm>
            <a:off x="8907492" y="3242568"/>
            <a:ext cx="1084901" cy="167924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0DF3D6-A819-8644-B715-AA15A3CC048C}"/>
              </a:ext>
            </a:extLst>
          </p:cNvPr>
          <p:cNvCxnSpPr>
            <a:cxnSpLocks/>
            <a:stCxn id="10" idx="2"/>
            <a:endCxn id="15" idx="6"/>
          </p:cNvCxnSpPr>
          <p:nvPr/>
        </p:nvCxnSpPr>
        <p:spPr>
          <a:xfrm flipH="1" flipV="1">
            <a:off x="7109557" y="950020"/>
            <a:ext cx="542216" cy="6708"/>
          </a:xfrm>
          <a:prstGeom prst="line">
            <a:avLst/>
          </a:prstGeom>
          <a:ln w="444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13962B-878F-E143-8FCD-665B24856378}"/>
              </a:ext>
            </a:extLst>
          </p:cNvPr>
          <p:cNvCxnSpPr>
            <a:cxnSpLocks/>
          </p:cNvCxnSpPr>
          <p:nvPr/>
        </p:nvCxnSpPr>
        <p:spPr>
          <a:xfrm flipH="1" flipV="1">
            <a:off x="9225298" y="1202868"/>
            <a:ext cx="459606" cy="26443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F2D32D-E70B-234E-A5C1-1A9A0D49DC57}"/>
              </a:ext>
            </a:extLst>
          </p:cNvPr>
          <p:cNvCxnSpPr>
            <a:cxnSpLocks/>
            <a:endCxn id="14" idx="3"/>
          </p:cNvCxnSpPr>
          <p:nvPr/>
        </p:nvCxnSpPr>
        <p:spPr>
          <a:xfrm flipV="1">
            <a:off x="8541475" y="2907615"/>
            <a:ext cx="1204683" cy="158629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E4F118-DFFC-A748-8209-C30F9E9805C5}"/>
              </a:ext>
            </a:extLst>
          </p:cNvPr>
          <p:cNvCxnSpPr>
            <a:cxnSpLocks/>
            <a:stCxn id="10" idx="4"/>
          </p:cNvCxnSpPr>
          <p:nvPr/>
        </p:nvCxnSpPr>
        <p:spPr>
          <a:xfrm flipH="1">
            <a:off x="8079992" y="1756965"/>
            <a:ext cx="384581" cy="232522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CB952A-0719-0B46-A3D8-83CB1B0EF60D}"/>
              </a:ext>
            </a:extLst>
          </p:cNvPr>
          <p:cNvCxnSpPr>
            <a:cxnSpLocks/>
            <a:stCxn id="11" idx="5"/>
          </p:cNvCxnSpPr>
          <p:nvPr/>
        </p:nvCxnSpPr>
        <p:spPr>
          <a:xfrm>
            <a:off x="8541606" y="5291540"/>
            <a:ext cx="555354" cy="252764"/>
          </a:xfrm>
          <a:prstGeom prst="line">
            <a:avLst/>
          </a:prstGeom>
          <a:ln w="444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56B4BE0-C539-4344-9230-2C5064CFA98B}"/>
              </a:ext>
            </a:extLst>
          </p:cNvPr>
          <p:cNvSpPr/>
          <p:nvPr/>
        </p:nvSpPr>
        <p:spPr>
          <a:xfrm>
            <a:off x="7500152" y="1935958"/>
            <a:ext cx="1625600" cy="1578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Moments</a:t>
            </a:r>
          </a:p>
        </p:txBody>
      </p:sp>
      <p:sp>
        <p:nvSpPr>
          <p:cNvPr id="11" name="Oval 10">
            <a:extLst>
              <a:ext uri="{FF2B5EF4-FFF2-40B4-BE49-F238E27FC236}">
                <a16:creationId xmlns:a16="http://schemas.microsoft.com/office/drawing/2014/main" id="{65A0FEF3-929B-C84C-ABDE-4CF8E9CE811E}"/>
              </a:ext>
            </a:extLst>
          </p:cNvPr>
          <p:cNvSpPr/>
          <p:nvPr/>
        </p:nvSpPr>
        <p:spPr>
          <a:xfrm>
            <a:off x="7091964" y="3818322"/>
            <a:ext cx="1698361" cy="1725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Contextual Search</a:t>
            </a:r>
          </a:p>
        </p:txBody>
      </p:sp>
      <p:sp>
        <p:nvSpPr>
          <p:cNvPr id="13" name="Oval 12">
            <a:extLst>
              <a:ext uri="{FF2B5EF4-FFF2-40B4-BE49-F238E27FC236}">
                <a16:creationId xmlns:a16="http://schemas.microsoft.com/office/drawing/2014/main" id="{95C2FC65-C2E7-0A4E-BED2-BF0D23069454}"/>
              </a:ext>
            </a:extLst>
          </p:cNvPr>
          <p:cNvSpPr/>
          <p:nvPr/>
        </p:nvSpPr>
        <p:spPr>
          <a:xfrm>
            <a:off x="9078518" y="4493908"/>
            <a:ext cx="2229550" cy="218241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Programmatic Strategy</a:t>
            </a:r>
          </a:p>
        </p:txBody>
      </p:sp>
      <p:sp>
        <p:nvSpPr>
          <p:cNvPr id="14" name="Oval 13">
            <a:extLst>
              <a:ext uri="{FF2B5EF4-FFF2-40B4-BE49-F238E27FC236}">
                <a16:creationId xmlns:a16="http://schemas.microsoft.com/office/drawing/2014/main" id="{EE66F948-D46E-1C4B-9BDD-C44AD24B68D6}"/>
              </a:ext>
            </a:extLst>
          </p:cNvPr>
          <p:cNvSpPr/>
          <p:nvPr/>
        </p:nvSpPr>
        <p:spPr>
          <a:xfrm>
            <a:off x="9368790" y="771632"/>
            <a:ext cx="2576829" cy="25024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Digital channels: video sites, web blogs, social media, image sites, mobile apps</a:t>
            </a:r>
          </a:p>
        </p:txBody>
      </p:sp>
      <p:cxnSp>
        <p:nvCxnSpPr>
          <p:cNvPr id="19" name="Straight Connector 18">
            <a:extLst>
              <a:ext uri="{FF2B5EF4-FFF2-40B4-BE49-F238E27FC236}">
                <a16:creationId xmlns:a16="http://schemas.microsoft.com/office/drawing/2014/main" id="{63A47EEC-2059-FD46-AFEF-A74AF619FF63}"/>
              </a:ext>
            </a:extLst>
          </p:cNvPr>
          <p:cNvCxnSpPr>
            <a:cxnSpLocks/>
          </p:cNvCxnSpPr>
          <p:nvPr/>
        </p:nvCxnSpPr>
        <p:spPr>
          <a:xfrm flipH="1">
            <a:off x="10384971" y="3257763"/>
            <a:ext cx="146959" cy="125988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08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a:extLst>
              <a:ext uri="{FF2B5EF4-FFF2-40B4-BE49-F238E27FC236}">
                <a16:creationId xmlns:a16="http://schemas.microsoft.com/office/drawing/2014/main" id="{012CE09B-0A38-3C49-9C6F-22CEFB67F8CB}"/>
              </a:ext>
            </a:extLst>
          </p:cNvPr>
          <p:cNvGraphicFramePr>
            <a:graphicFrameLocks noGrp="1"/>
          </p:cNvGraphicFramePr>
          <p:nvPr>
            <p:extLst>
              <p:ext uri="{D42A27DB-BD31-4B8C-83A1-F6EECF244321}">
                <p14:modId xmlns:p14="http://schemas.microsoft.com/office/powerpoint/2010/main" val="2559709869"/>
              </p:ext>
            </p:extLst>
          </p:nvPr>
        </p:nvGraphicFramePr>
        <p:xfrm>
          <a:off x="230363" y="924916"/>
          <a:ext cx="11697950" cy="5779591"/>
        </p:xfrm>
        <a:graphic>
          <a:graphicData uri="http://schemas.openxmlformats.org/drawingml/2006/table">
            <a:tbl>
              <a:tblPr firstRow="1" bandRow="1">
                <a:tableStyleId>{5C22544A-7EE6-4342-B048-85BDC9FD1C3A}</a:tableStyleId>
              </a:tblPr>
              <a:tblGrid>
                <a:gridCol w="1717929">
                  <a:extLst>
                    <a:ext uri="{9D8B030D-6E8A-4147-A177-3AD203B41FA5}">
                      <a16:colId xmlns:a16="http://schemas.microsoft.com/office/drawing/2014/main" val="2745376393"/>
                    </a:ext>
                  </a:extLst>
                </a:gridCol>
                <a:gridCol w="2416629">
                  <a:extLst>
                    <a:ext uri="{9D8B030D-6E8A-4147-A177-3AD203B41FA5}">
                      <a16:colId xmlns:a16="http://schemas.microsoft.com/office/drawing/2014/main" val="3355891480"/>
                    </a:ext>
                  </a:extLst>
                </a:gridCol>
                <a:gridCol w="2508068">
                  <a:extLst>
                    <a:ext uri="{9D8B030D-6E8A-4147-A177-3AD203B41FA5}">
                      <a16:colId xmlns:a16="http://schemas.microsoft.com/office/drawing/2014/main" val="2252382101"/>
                    </a:ext>
                  </a:extLst>
                </a:gridCol>
                <a:gridCol w="2560320">
                  <a:extLst>
                    <a:ext uri="{9D8B030D-6E8A-4147-A177-3AD203B41FA5}">
                      <a16:colId xmlns:a16="http://schemas.microsoft.com/office/drawing/2014/main" val="1164034302"/>
                    </a:ext>
                  </a:extLst>
                </a:gridCol>
                <a:gridCol w="2495004">
                  <a:extLst>
                    <a:ext uri="{9D8B030D-6E8A-4147-A177-3AD203B41FA5}">
                      <a16:colId xmlns:a16="http://schemas.microsoft.com/office/drawing/2014/main" val="1439081327"/>
                    </a:ext>
                  </a:extLst>
                </a:gridCol>
              </a:tblGrid>
              <a:tr h="385253">
                <a:tc>
                  <a:txBody>
                    <a:bodyPr/>
                    <a:lstStyle/>
                    <a:p>
                      <a:endParaRPr lang="en-US" sz="1600" dirty="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solidFill>
                            <a:schemeClr val="bg1"/>
                          </a:solidFill>
                          <a:latin typeface="+mn-lt"/>
                        </a:rPr>
                        <a:t>SEE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600" dirty="0">
                          <a:solidFill>
                            <a:schemeClr val="bg1"/>
                          </a:solidFill>
                          <a:latin typeface="+mn-lt"/>
                        </a:rPr>
                        <a:t>THINK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r>
                        <a:rPr lang="en-US" sz="1600" dirty="0">
                          <a:solidFill>
                            <a:schemeClr val="bg1"/>
                          </a:solidFill>
                          <a:latin typeface="+mn-lt"/>
                        </a:rPr>
                        <a:t>DO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600" dirty="0">
                          <a:solidFill>
                            <a:schemeClr val="bg1"/>
                          </a:solidFill>
                          <a:latin typeface="+mn-lt"/>
                        </a:rPr>
                        <a:t>CARE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174193815"/>
                  </a:ext>
                </a:extLst>
              </a:tr>
              <a:tr h="831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j-lt"/>
                        </a:rPr>
                        <a:t>Customer Journey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j-lt"/>
                        </a:rPr>
                        <a:t>Mica &amp; Mark treat their pets like first kids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latin typeface="+mj-lt"/>
                        </a:rPr>
                        <a:t>Mica &amp; Mark treat their pets like first kids and are looking for pet food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j-lt"/>
                        </a:rPr>
                        <a:t>Mica &amp; Mark treat their pets like first kids and are going to buy pet food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j-lt"/>
                        </a:rPr>
                        <a:t>Mica &amp; Mark have purchased Royal </a:t>
                      </a:r>
                      <a:r>
                        <a:rPr lang="en-US" sz="1600" dirty="0" err="1">
                          <a:solidFill>
                            <a:schemeClr val="tx1"/>
                          </a:solidFill>
                          <a:latin typeface="+mj-lt"/>
                        </a:rPr>
                        <a:t>Canin</a:t>
                      </a:r>
                      <a:r>
                        <a:rPr lang="en-US" sz="1600" dirty="0">
                          <a:solidFill>
                            <a:schemeClr val="tx1"/>
                          </a:solidFill>
                          <a:latin typeface="+mj-lt"/>
                        </a:rPr>
                        <a:t> products at least once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1928463"/>
                  </a:ext>
                </a:extLst>
              </a:tr>
              <a:tr h="600892">
                <a:tc>
                  <a:txBody>
                    <a:bodyPr/>
                    <a:lstStyle/>
                    <a:p>
                      <a:r>
                        <a:rPr lang="en-US" sz="1600" dirty="0">
                          <a:solidFill>
                            <a:schemeClr val="tx1"/>
                          </a:solidFill>
                          <a:latin typeface="+mj-lt"/>
                        </a:rPr>
                        <a:t>Micro-moments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j-lt"/>
                        </a:rPr>
                        <a:t>Wants to know how to take better care of their pets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j-lt"/>
                        </a:rPr>
                        <a:t>Wants to know how to choose pet food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j-lt"/>
                        </a:rPr>
                        <a:t>Wants to know where and how to buy pet food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j-lt"/>
                        </a:rPr>
                        <a:t>Wants to offer a review and share their own stories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771834"/>
                  </a:ext>
                </a:extLst>
              </a:tr>
              <a:tr h="385253">
                <a:tc>
                  <a:txBody>
                    <a:bodyPr/>
                    <a:lstStyle/>
                    <a:p>
                      <a:r>
                        <a:rPr lang="en-US" sz="1600" dirty="0">
                          <a:solidFill>
                            <a:schemeClr val="tx1"/>
                          </a:solidFill>
                          <a:latin typeface="+mj-lt"/>
                        </a:rPr>
                        <a:t>Major behavior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b="1" dirty="0">
                          <a:solidFill>
                            <a:schemeClr val="tx1"/>
                          </a:solidFill>
                          <a:latin typeface="+mj-lt"/>
                        </a:rPr>
                        <a:t>Browse</a:t>
                      </a:r>
                      <a:r>
                        <a:rPr lang="en-US" sz="1600" b="1" dirty="0">
                          <a:solidFill>
                            <a:schemeClr val="tx1"/>
                          </a:solidFill>
                          <a:latin typeface="+mj-lt"/>
                          <a:cs typeface="Arial" panose="020B0604020202020204" pitchFamily="34" charset="0"/>
                        </a:rPr>
                        <a:t> </a:t>
                      </a:r>
                    </a:p>
                    <a:p>
                      <a:r>
                        <a:rPr lang="en-US" sz="1600" dirty="0">
                          <a:solidFill>
                            <a:schemeClr val="tx1"/>
                          </a:solidFill>
                          <a:latin typeface="+mj-lt"/>
                          <a:cs typeface="Arial" panose="020B0604020202020204" pitchFamily="34" charset="0"/>
                        </a:rPr>
                        <a:t>websites, blogs, videos of pet experts and influencers on </a:t>
                      </a:r>
                      <a:r>
                        <a:rPr lang="en-US" sz="1600" dirty="0" err="1">
                          <a:solidFill>
                            <a:schemeClr val="tx1"/>
                          </a:solidFill>
                          <a:latin typeface="+mj-lt"/>
                          <a:cs typeface="Arial" panose="020B0604020202020204" pitchFamily="34" charset="0"/>
                        </a:rPr>
                        <a:t>Youtube</a:t>
                      </a:r>
                      <a:r>
                        <a:rPr lang="en-US" sz="1600" dirty="0">
                          <a:solidFill>
                            <a:schemeClr val="tx1"/>
                          </a:solidFill>
                          <a:latin typeface="+mj-lt"/>
                          <a:cs typeface="Arial" panose="020B0604020202020204" pitchFamily="34" charset="0"/>
                        </a:rPr>
                        <a:t>, Facebook</a:t>
                      </a:r>
                      <a:endParaRPr lang="en-US" sz="1600" dirty="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tx1"/>
                          </a:solidFill>
                          <a:latin typeface="+mj-lt"/>
                        </a:rPr>
                        <a:t>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j-lt"/>
                          <a:cs typeface="Arial" panose="020B0604020202020204" pitchFamily="34" charset="0"/>
                        </a:rPr>
                        <a:t>Detailed info about pet food, read reviews and ask their community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tx1"/>
                          </a:solidFill>
                          <a:latin typeface="+mj-lt"/>
                        </a:rPr>
                        <a:t>Intense Specific 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solidFill>
                            <a:schemeClr val="tx1"/>
                          </a:solidFill>
                          <a:latin typeface="+mj-lt"/>
                          <a:cs typeface="Arial" panose="020B0604020202020204" pitchFamily="34" charset="0"/>
                        </a:rPr>
                        <a:t>On product, discounts and location or pet e-commerce platforms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tx1"/>
                          </a:solidFill>
                          <a:latin typeface="+mj-lt"/>
                        </a:rPr>
                        <a:t>Post</a:t>
                      </a:r>
                      <a:r>
                        <a:rPr lang="en-US" sz="1600" dirty="0">
                          <a:solidFill>
                            <a:schemeClr val="tx1"/>
                          </a:solidFill>
                          <a:latin typeface="+mj-lt"/>
                        </a:rPr>
                        <a:t> </a:t>
                      </a:r>
                      <a:r>
                        <a:rPr lang="en-SG" sz="1600" dirty="0">
                          <a:solidFill>
                            <a:schemeClr val="tx1"/>
                          </a:solidFill>
                          <a:latin typeface="+mj-lt"/>
                          <a:cs typeface="Arial" panose="020B0604020202020204" pitchFamily="34" charset="0"/>
                        </a:rPr>
                        <a:t>pictures and own reviews on their own social media or websites</a:t>
                      </a:r>
                      <a:endParaRPr lang="en-US" sz="1600" dirty="0">
                        <a:solidFill>
                          <a:schemeClr val="tx1"/>
                        </a:solidFill>
                        <a:latin typeface="+mj-lt"/>
                      </a:endParaRPr>
                    </a:p>
                    <a:p>
                      <a:endParaRPr lang="en-US" sz="1600" dirty="0">
                        <a:solidFill>
                          <a:schemeClr val="tx1"/>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816141"/>
                  </a:ext>
                </a:extLst>
              </a:tr>
              <a:tr h="1447574">
                <a:tc>
                  <a:txBody>
                    <a:bodyPr/>
                    <a:lstStyle/>
                    <a:p>
                      <a:r>
                        <a:rPr lang="en-US" sz="1600" dirty="0">
                          <a:solidFill>
                            <a:schemeClr val="tx1"/>
                          </a:solidFill>
                          <a:latin typeface="+mj-lt"/>
                        </a:rPr>
                        <a:t>What do we want to achieve?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solidFill>
                            <a:schemeClr val="tx1"/>
                          </a:solidFill>
                          <a:latin typeface="+mj-lt"/>
                        </a:rPr>
                        <a:t>Customers to see our </a:t>
                      </a:r>
                      <a:r>
                        <a:rPr lang="en-US" sz="1600" b="1" dirty="0">
                          <a:solidFill>
                            <a:schemeClr val="tx1"/>
                          </a:solidFill>
                          <a:latin typeface="+mj-lt"/>
                        </a:rPr>
                        <a:t>brand message</a:t>
                      </a:r>
                      <a:r>
                        <a:rPr lang="en-US" sz="1600" dirty="0">
                          <a:solidFill>
                            <a:schemeClr val="tx1"/>
                          </a:solidFill>
                          <a:latin typeface="+mj-lt"/>
                        </a:rPr>
                        <a:t>. Know that Royal </a:t>
                      </a:r>
                      <a:r>
                        <a:rPr lang="en-US" sz="1600" dirty="0" err="1">
                          <a:solidFill>
                            <a:schemeClr val="tx1"/>
                          </a:solidFill>
                          <a:latin typeface="+mj-lt"/>
                        </a:rPr>
                        <a:t>Canin</a:t>
                      </a:r>
                      <a:r>
                        <a:rPr lang="en-US" sz="1600" dirty="0">
                          <a:solidFill>
                            <a:schemeClr val="tx1"/>
                          </a:solidFill>
                          <a:latin typeface="+mj-lt"/>
                        </a:rPr>
                        <a:t> cares and are here to make things easier for pet owners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latin typeface="+mj-lt"/>
                        </a:rPr>
                        <a:t>Customers to see our </a:t>
                      </a:r>
                      <a:r>
                        <a:rPr lang="en-US" sz="1600" b="1" dirty="0">
                          <a:solidFill>
                            <a:schemeClr val="tx1"/>
                          </a:solidFill>
                          <a:latin typeface="+mj-lt"/>
                        </a:rPr>
                        <a:t>product message</a:t>
                      </a:r>
                      <a:r>
                        <a:rPr lang="en-US" sz="1600" dirty="0">
                          <a:solidFill>
                            <a:schemeClr val="tx1"/>
                          </a:solidFill>
                          <a:latin typeface="+mj-lt"/>
                        </a:rPr>
                        <a:t>. Know that our products are scientific and specifically tailored for individual pets.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latin typeface="+mj-lt"/>
                        </a:rPr>
                        <a:t>Customers to see our </a:t>
                      </a:r>
                      <a:r>
                        <a:rPr lang="en-US" sz="1600" b="1" dirty="0">
                          <a:solidFill>
                            <a:schemeClr val="tx1"/>
                          </a:solidFill>
                          <a:latin typeface="+mj-lt"/>
                        </a:rPr>
                        <a:t>product message </a:t>
                      </a:r>
                      <a:r>
                        <a:rPr lang="en-US" sz="1600" dirty="0">
                          <a:solidFill>
                            <a:schemeClr val="tx1"/>
                          </a:solidFill>
                          <a:latin typeface="+mj-lt"/>
                        </a:rPr>
                        <a:t>and </a:t>
                      </a:r>
                      <a:r>
                        <a:rPr lang="en-US" sz="1600" b="1" dirty="0">
                          <a:solidFill>
                            <a:schemeClr val="tx1"/>
                          </a:solidFill>
                          <a:latin typeface="+mj-lt"/>
                        </a:rPr>
                        <a:t>know where to reach us</a:t>
                      </a:r>
                      <a:r>
                        <a:rPr lang="en-US" sz="1600" dirty="0">
                          <a:solidFill>
                            <a:schemeClr val="tx1"/>
                          </a:solidFill>
                          <a:latin typeface="+mj-lt"/>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latin typeface="+mj-lt"/>
                        </a:rPr>
                        <a:t>Customers to become our </a:t>
                      </a:r>
                      <a:r>
                        <a:rPr lang="en-US" sz="1600" b="1" dirty="0">
                          <a:solidFill>
                            <a:schemeClr val="tx1"/>
                          </a:solidFill>
                          <a:latin typeface="+mj-lt"/>
                        </a:rPr>
                        <a:t>advocates</a:t>
                      </a:r>
                      <a:r>
                        <a:rPr lang="en-US" sz="1600" dirty="0">
                          <a:solidFill>
                            <a:schemeClr val="tx1"/>
                          </a:solidFill>
                          <a:latin typeface="+mj-lt"/>
                        </a:rPr>
                        <a:t> and amplify our brand and product message.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176032"/>
                  </a:ext>
                </a:extLst>
              </a:tr>
              <a:tr h="1447574">
                <a:tc>
                  <a:txBody>
                    <a:bodyPr/>
                    <a:lstStyle/>
                    <a:p>
                      <a:r>
                        <a:rPr lang="en-US" sz="1600" dirty="0">
                          <a:solidFill>
                            <a:schemeClr val="tx1"/>
                          </a:solidFill>
                          <a:latin typeface="+mj-lt"/>
                        </a:rPr>
                        <a:t>General approach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r>
                        <a:rPr lang="en-US" sz="1600" dirty="0">
                          <a:solidFill>
                            <a:schemeClr val="tx1"/>
                          </a:solidFill>
                          <a:latin typeface="+mj-lt"/>
                        </a:rPr>
                        <a:t>Build awareness by targeting affinity and lookalike audience to reach potential customers. </a:t>
                      </a:r>
                    </a:p>
                    <a:p>
                      <a:endParaRPr lang="en-US" sz="1600" dirty="0">
                        <a:solidFill>
                          <a:schemeClr val="tx1"/>
                        </a:solidFill>
                        <a:latin typeface="+mj-lt"/>
                      </a:endParaRPr>
                    </a:p>
                    <a:p>
                      <a:r>
                        <a:rPr lang="en-US" sz="1600" dirty="0">
                          <a:solidFill>
                            <a:schemeClr val="tx1"/>
                          </a:solidFill>
                          <a:latin typeface="+mj-lt"/>
                        </a:rPr>
                        <a:t>Use a mix of short form videos, out-stream video ads and image ads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60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600" dirty="0">
                          <a:solidFill>
                            <a:schemeClr val="tx1"/>
                          </a:solidFill>
                          <a:latin typeface="+mj-lt"/>
                        </a:rPr>
                        <a:t>Increase conversion by targeting in-market audience and remarketing audience </a:t>
                      </a:r>
                    </a:p>
                    <a:p>
                      <a:endParaRPr lang="en-US" sz="1600" dirty="0">
                        <a:solidFill>
                          <a:schemeClr val="tx1"/>
                        </a:solidFill>
                        <a:latin typeface="+mj-lt"/>
                      </a:endParaRPr>
                    </a:p>
                    <a:p>
                      <a:r>
                        <a:rPr lang="en-US" sz="1600" dirty="0">
                          <a:solidFill>
                            <a:schemeClr val="tx1"/>
                          </a:solidFill>
                          <a:latin typeface="+mj-lt"/>
                        </a:rPr>
                        <a:t>Use a mix of text, image and native ads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60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472544"/>
                  </a:ext>
                </a:extLst>
              </a:tr>
            </a:tbl>
          </a:graphicData>
        </a:graphic>
      </p:graphicFrame>
      <p:sp>
        <p:nvSpPr>
          <p:cNvPr id="15" name="TextBox 14">
            <a:extLst>
              <a:ext uri="{FF2B5EF4-FFF2-40B4-BE49-F238E27FC236}">
                <a16:creationId xmlns:a16="http://schemas.microsoft.com/office/drawing/2014/main" id="{3622D1B5-D2EE-3E4A-98CA-C4FE76855BA4}"/>
              </a:ext>
            </a:extLst>
          </p:cNvPr>
          <p:cNvSpPr txBox="1"/>
          <p:nvPr/>
        </p:nvSpPr>
        <p:spPr>
          <a:xfrm>
            <a:off x="1936986" y="268110"/>
            <a:ext cx="8284704" cy="523220"/>
          </a:xfrm>
          <a:prstGeom prst="rect">
            <a:avLst/>
          </a:prstGeom>
          <a:noFill/>
        </p:spPr>
        <p:txBody>
          <a:bodyPr wrap="none" rtlCol="0">
            <a:spAutoFit/>
          </a:bodyPr>
          <a:lstStyle/>
          <a:p>
            <a:r>
              <a:rPr lang="en-US" sz="2800" b="1" dirty="0">
                <a:solidFill>
                  <a:schemeClr val="tx1">
                    <a:lumMod val="50000"/>
                    <a:lumOff val="50000"/>
                  </a:schemeClr>
                </a:solidFill>
              </a:rPr>
              <a:t>THE CUSTOMER JOURNEY &amp; OUR OVERALL APPROACH</a:t>
            </a:r>
          </a:p>
        </p:txBody>
      </p:sp>
      <p:sp>
        <p:nvSpPr>
          <p:cNvPr id="40" name="Rectangle 3">
            <a:extLst>
              <a:ext uri="{FF2B5EF4-FFF2-40B4-BE49-F238E27FC236}">
                <a16:creationId xmlns:a16="http://schemas.microsoft.com/office/drawing/2014/main" id="{68242C12-6884-3245-858C-E656264620FE}"/>
              </a:ext>
            </a:extLst>
          </p:cNvPr>
          <p:cNvSpPr>
            <a:spLocks noChangeArrowheads="1"/>
          </p:cNvSpPr>
          <p:nvPr/>
        </p:nvSpPr>
        <p:spPr bwMode="auto">
          <a:xfrm>
            <a:off x="9605917" y="11809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639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CF0AECD-B31F-DB47-AC70-F1B4870DFEB3}"/>
              </a:ext>
            </a:extLst>
          </p:cNvPr>
          <p:cNvGrpSpPr/>
          <p:nvPr/>
        </p:nvGrpSpPr>
        <p:grpSpPr>
          <a:xfrm>
            <a:off x="579826" y="761639"/>
            <a:ext cx="10989873" cy="5758788"/>
            <a:chOff x="338526" y="422031"/>
            <a:chExt cx="12236503" cy="6412032"/>
          </a:xfrm>
        </p:grpSpPr>
        <p:cxnSp>
          <p:nvCxnSpPr>
            <p:cNvPr id="64" name="Straight Connector 63">
              <a:extLst>
                <a:ext uri="{FF2B5EF4-FFF2-40B4-BE49-F238E27FC236}">
                  <a16:creationId xmlns:a16="http://schemas.microsoft.com/office/drawing/2014/main" id="{D4F08461-7C4B-F14B-8AA6-1F8F5EDB7A35}"/>
                </a:ext>
              </a:extLst>
            </p:cNvPr>
            <p:cNvCxnSpPr>
              <a:cxnSpLocks/>
              <a:stCxn id="31" idx="6"/>
              <a:endCxn id="60" idx="1"/>
            </p:cNvCxnSpPr>
            <p:nvPr/>
          </p:nvCxnSpPr>
          <p:spPr>
            <a:xfrm>
              <a:off x="2210835" y="5678053"/>
              <a:ext cx="7941174" cy="1902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C25EED-8BDB-844A-BED4-89F32667224E}"/>
                </a:ext>
              </a:extLst>
            </p:cNvPr>
            <p:cNvCxnSpPr>
              <a:cxnSpLocks/>
              <a:stCxn id="27" idx="6"/>
            </p:cNvCxnSpPr>
            <p:nvPr/>
          </p:nvCxnSpPr>
          <p:spPr>
            <a:xfrm>
              <a:off x="4537325" y="3454488"/>
              <a:ext cx="5361685" cy="4652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537EA8C-BD1D-2942-B101-0C62FA6775EF}"/>
                </a:ext>
              </a:extLst>
            </p:cNvPr>
            <p:cNvCxnSpPr>
              <a:stCxn id="7" idx="6"/>
              <a:endCxn id="19" idx="2"/>
            </p:cNvCxnSpPr>
            <p:nvPr/>
          </p:nvCxnSpPr>
          <p:spPr>
            <a:xfrm>
              <a:off x="2210835" y="1230924"/>
              <a:ext cx="7688175"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F9C1104-75AA-594A-9D15-6629F603A02B}"/>
                </a:ext>
              </a:extLst>
            </p:cNvPr>
            <p:cNvGrpSpPr/>
            <p:nvPr/>
          </p:nvGrpSpPr>
          <p:grpSpPr>
            <a:xfrm>
              <a:off x="593050" y="422031"/>
              <a:ext cx="10923745" cy="1617785"/>
              <a:chOff x="593050" y="422031"/>
              <a:chExt cx="10923745" cy="1617785"/>
            </a:xfrm>
          </p:grpSpPr>
          <p:grpSp>
            <p:nvGrpSpPr>
              <p:cNvPr id="47" name="Group 46">
                <a:extLst>
                  <a:ext uri="{FF2B5EF4-FFF2-40B4-BE49-F238E27FC236}">
                    <a16:creationId xmlns:a16="http://schemas.microsoft.com/office/drawing/2014/main" id="{F4C5A996-FAA9-7148-A63D-8E4AB192E8F5}"/>
                  </a:ext>
                </a:extLst>
              </p:cNvPr>
              <p:cNvGrpSpPr/>
              <p:nvPr/>
            </p:nvGrpSpPr>
            <p:grpSpPr>
              <a:xfrm>
                <a:off x="593050" y="422031"/>
                <a:ext cx="1617785" cy="1617785"/>
                <a:chOff x="562708" y="422031"/>
                <a:chExt cx="1617785" cy="1617785"/>
              </a:xfrm>
            </p:grpSpPr>
            <p:sp>
              <p:nvSpPr>
                <p:cNvPr id="7" name="Oval 6">
                  <a:extLst>
                    <a:ext uri="{FF2B5EF4-FFF2-40B4-BE49-F238E27FC236}">
                      <a16:creationId xmlns:a16="http://schemas.microsoft.com/office/drawing/2014/main" id="{6AE48FA5-59AA-9244-A81B-06925B576425}"/>
                    </a:ext>
                  </a:extLst>
                </p:cNvPr>
                <p:cNvSpPr/>
                <p:nvPr/>
              </p:nvSpPr>
              <p:spPr>
                <a:xfrm>
                  <a:off x="562708" y="422031"/>
                  <a:ext cx="1617785" cy="1617785"/>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a:extLst>
                    <a:ext uri="{FF2B5EF4-FFF2-40B4-BE49-F238E27FC236}">
                      <a16:creationId xmlns:a16="http://schemas.microsoft.com/office/drawing/2014/main" id="{40C35732-F278-2849-BA07-82AA0AC29527}"/>
                    </a:ext>
                  </a:extLst>
                </p:cNvPr>
                <p:cNvSpPr txBox="1">
                  <a:spLocks/>
                </p:cNvSpPr>
                <p:nvPr/>
              </p:nvSpPr>
              <p:spPr>
                <a:xfrm>
                  <a:off x="733553"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Wants to know how to buy food for their new pet</a:t>
                  </a:r>
                </a:p>
              </p:txBody>
            </p:sp>
          </p:grpSp>
          <p:grpSp>
            <p:nvGrpSpPr>
              <p:cNvPr id="46" name="Group 45">
                <a:extLst>
                  <a:ext uri="{FF2B5EF4-FFF2-40B4-BE49-F238E27FC236}">
                    <a16:creationId xmlns:a16="http://schemas.microsoft.com/office/drawing/2014/main" id="{6DF1056E-A371-A045-B6FD-EA33BA5300ED}"/>
                  </a:ext>
                </a:extLst>
              </p:cNvPr>
              <p:cNvGrpSpPr/>
              <p:nvPr/>
            </p:nvGrpSpPr>
            <p:grpSpPr>
              <a:xfrm>
                <a:off x="2919540" y="422031"/>
                <a:ext cx="1617785" cy="1617785"/>
                <a:chOff x="2639616" y="422031"/>
                <a:chExt cx="1617785" cy="1617785"/>
              </a:xfrm>
            </p:grpSpPr>
            <p:sp>
              <p:nvSpPr>
                <p:cNvPr id="9" name="Oval 8">
                  <a:extLst>
                    <a:ext uri="{FF2B5EF4-FFF2-40B4-BE49-F238E27FC236}">
                      <a16:creationId xmlns:a16="http://schemas.microsoft.com/office/drawing/2014/main" id="{95A284BE-C2C3-BB46-9A5A-5629E26DABF3}"/>
                    </a:ext>
                  </a:extLst>
                </p:cNvPr>
                <p:cNvSpPr/>
                <p:nvPr/>
              </p:nvSpPr>
              <p:spPr>
                <a:xfrm>
                  <a:off x="2639616" y="422031"/>
                  <a:ext cx="1617785" cy="1617785"/>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itle 1">
                  <a:extLst>
                    <a:ext uri="{FF2B5EF4-FFF2-40B4-BE49-F238E27FC236}">
                      <a16:creationId xmlns:a16="http://schemas.microsoft.com/office/drawing/2014/main" id="{8AC42588-8368-A846-8106-49940C268BD4}"/>
                    </a:ext>
                  </a:extLst>
                </p:cNvPr>
                <p:cNvSpPr txBox="1">
                  <a:spLocks/>
                </p:cNvSpPr>
                <p:nvPr/>
              </p:nvSpPr>
              <p:spPr>
                <a:xfrm>
                  <a:off x="2810461"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BROWSE for pet care on internet, social media platform, video platform, mobile app</a:t>
                  </a:r>
                </a:p>
              </p:txBody>
            </p:sp>
          </p:grpSp>
          <p:grpSp>
            <p:nvGrpSpPr>
              <p:cNvPr id="45" name="Group 44">
                <a:extLst>
                  <a:ext uri="{FF2B5EF4-FFF2-40B4-BE49-F238E27FC236}">
                    <a16:creationId xmlns:a16="http://schemas.microsoft.com/office/drawing/2014/main" id="{5E305476-D0E5-094C-A7EE-59E0010A49F1}"/>
                  </a:ext>
                </a:extLst>
              </p:cNvPr>
              <p:cNvGrpSpPr/>
              <p:nvPr/>
            </p:nvGrpSpPr>
            <p:grpSpPr>
              <a:xfrm>
                <a:off x="5246030" y="422031"/>
                <a:ext cx="1617785" cy="1617785"/>
                <a:chOff x="5087888" y="422031"/>
                <a:chExt cx="1617785" cy="1617785"/>
              </a:xfrm>
            </p:grpSpPr>
            <p:sp>
              <p:nvSpPr>
                <p:cNvPr id="15" name="Oval 14">
                  <a:extLst>
                    <a:ext uri="{FF2B5EF4-FFF2-40B4-BE49-F238E27FC236}">
                      <a16:creationId xmlns:a16="http://schemas.microsoft.com/office/drawing/2014/main" id="{ED95996B-F364-A24B-B9E5-E4F6B8A1AAAF}"/>
                    </a:ext>
                  </a:extLst>
                </p:cNvPr>
                <p:cNvSpPr/>
                <p:nvPr/>
              </p:nvSpPr>
              <p:spPr>
                <a:xfrm>
                  <a:off x="5087888" y="422031"/>
                  <a:ext cx="1617785" cy="1617785"/>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Title 1">
                  <a:extLst>
                    <a:ext uri="{FF2B5EF4-FFF2-40B4-BE49-F238E27FC236}">
                      <a16:creationId xmlns:a16="http://schemas.microsoft.com/office/drawing/2014/main" id="{B242D73C-DAE4-F043-945B-518167451D34}"/>
                    </a:ext>
                  </a:extLst>
                </p:cNvPr>
                <p:cNvSpPr txBox="1">
                  <a:spLocks/>
                </p:cNvSpPr>
                <p:nvPr/>
              </p:nvSpPr>
              <p:spPr>
                <a:xfrm>
                  <a:off x="5258733"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Land on a pet care video, blog, image and media  ads</a:t>
                  </a:r>
                </a:p>
              </p:txBody>
            </p:sp>
          </p:grpSp>
          <p:grpSp>
            <p:nvGrpSpPr>
              <p:cNvPr id="44" name="Group 43">
                <a:extLst>
                  <a:ext uri="{FF2B5EF4-FFF2-40B4-BE49-F238E27FC236}">
                    <a16:creationId xmlns:a16="http://schemas.microsoft.com/office/drawing/2014/main" id="{B7AA938A-DD91-8646-AD8C-6F3C97CE1352}"/>
                  </a:ext>
                </a:extLst>
              </p:cNvPr>
              <p:cNvGrpSpPr/>
              <p:nvPr/>
            </p:nvGrpSpPr>
            <p:grpSpPr>
              <a:xfrm>
                <a:off x="7572520" y="422031"/>
                <a:ext cx="1617785" cy="1617785"/>
                <a:chOff x="7680176" y="422031"/>
                <a:chExt cx="1617785" cy="1617785"/>
              </a:xfrm>
            </p:grpSpPr>
            <p:sp>
              <p:nvSpPr>
                <p:cNvPr id="17" name="Oval 16">
                  <a:extLst>
                    <a:ext uri="{FF2B5EF4-FFF2-40B4-BE49-F238E27FC236}">
                      <a16:creationId xmlns:a16="http://schemas.microsoft.com/office/drawing/2014/main" id="{03060EED-0CB0-684F-9566-7B6E34FDF4DA}"/>
                    </a:ext>
                  </a:extLst>
                </p:cNvPr>
                <p:cNvSpPr/>
                <p:nvPr/>
              </p:nvSpPr>
              <p:spPr>
                <a:xfrm>
                  <a:off x="7680176" y="422031"/>
                  <a:ext cx="1617785" cy="1617785"/>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itle 1">
                  <a:extLst>
                    <a:ext uri="{FF2B5EF4-FFF2-40B4-BE49-F238E27FC236}">
                      <a16:creationId xmlns:a16="http://schemas.microsoft.com/office/drawing/2014/main" id="{2E2AC886-1663-8747-A228-C867A52BD0C3}"/>
                    </a:ext>
                  </a:extLst>
                </p:cNvPr>
                <p:cNvSpPr txBox="1">
                  <a:spLocks/>
                </p:cNvSpPr>
                <p:nvPr/>
              </p:nvSpPr>
              <p:spPr>
                <a:xfrm>
                  <a:off x="7851021"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For video, a short form video before the video</a:t>
                  </a:r>
                </a:p>
              </p:txBody>
            </p:sp>
          </p:grpSp>
          <p:grpSp>
            <p:nvGrpSpPr>
              <p:cNvPr id="43" name="Group 42">
                <a:extLst>
                  <a:ext uri="{FF2B5EF4-FFF2-40B4-BE49-F238E27FC236}">
                    <a16:creationId xmlns:a16="http://schemas.microsoft.com/office/drawing/2014/main" id="{5DF8E18B-5641-0A4F-80BA-6B70F199D27C}"/>
                  </a:ext>
                </a:extLst>
              </p:cNvPr>
              <p:cNvGrpSpPr/>
              <p:nvPr/>
            </p:nvGrpSpPr>
            <p:grpSpPr>
              <a:xfrm>
                <a:off x="9899010" y="422031"/>
                <a:ext cx="1617785" cy="1617785"/>
                <a:chOff x="9885595" y="422031"/>
                <a:chExt cx="1617785" cy="1617785"/>
              </a:xfrm>
            </p:grpSpPr>
            <p:sp>
              <p:nvSpPr>
                <p:cNvPr id="19" name="Oval 18">
                  <a:extLst>
                    <a:ext uri="{FF2B5EF4-FFF2-40B4-BE49-F238E27FC236}">
                      <a16:creationId xmlns:a16="http://schemas.microsoft.com/office/drawing/2014/main" id="{A63C849D-0874-8A45-9D20-2C37215994A9}"/>
                    </a:ext>
                  </a:extLst>
                </p:cNvPr>
                <p:cNvSpPr/>
                <p:nvPr/>
              </p:nvSpPr>
              <p:spPr>
                <a:xfrm>
                  <a:off x="9885595" y="422031"/>
                  <a:ext cx="1617785" cy="1617785"/>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itle 1">
                  <a:extLst>
                    <a:ext uri="{FF2B5EF4-FFF2-40B4-BE49-F238E27FC236}">
                      <a16:creationId xmlns:a16="http://schemas.microsoft.com/office/drawing/2014/main" id="{C4998415-459E-3244-B61D-CB538F210F9E}"/>
                    </a:ext>
                  </a:extLst>
                </p:cNvPr>
                <p:cNvSpPr txBox="1">
                  <a:spLocks/>
                </p:cNvSpPr>
                <p:nvPr/>
              </p:nvSpPr>
              <p:spPr>
                <a:xfrm>
                  <a:off x="10056440"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See native ads or out-stream videos on the blog</a:t>
                  </a:r>
                </a:p>
              </p:txBody>
            </p:sp>
          </p:grpSp>
        </p:grpSp>
        <p:grpSp>
          <p:nvGrpSpPr>
            <p:cNvPr id="56" name="Group 55">
              <a:extLst>
                <a:ext uri="{FF2B5EF4-FFF2-40B4-BE49-F238E27FC236}">
                  <a16:creationId xmlns:a16="http://schemas.microsoft.com/office/drawing/2014/main" id="{24CB28CC-CE94-9648-BFF7-2C811215068E}"/>
                </a:ext>
              </a:extLst>
            </p:cNvPr>
            <p:cNvGrpSpPr/>
            <p:nvPr/>
          </p:nvGrpSpPr>
          <p:grpSpPr>
            <a:xfrm>
              <a:off x="593050" y="2645595"/>
              <a:ext cx="10923745" cy="1617785"/>
              <a:chOff x="593050" y="2888940"/>
              <a:chExt cx="10923745" cy="1617785"/>
            </a:xfrm>
          </p:grpSpPr>
          <p:grpSp>
            <p:nvGrpSpPr>
              <p:cNvPr id="55" name="Group 54">
                <a:extLst>
                  <a:ext uri="{FF2B5EF4-FFF2-40B4-BE49-F238E27FC236}">
                    <a16:creationId xmlns:a16="http://schemas.microsoft.com/office/drawing/2014/main" id="{5F712935-0F01-1E4C-B81D-453F3E2D10B3}"/>
                  </a:ext>
                </a:extLst>
              </p:cNvPr>
              <p:cNvGrpSpPr/>
              <p:nvPr/>
            </p:nvGrpSpPr>
            <p:grpSpPr>
              <a:xfrm>
                <a:off x="9899010" y="2888940"/>
                <a:ext cx="1617785" cy="1617785"/>
                <a:chOff x="9912424" y="2852936"/>
                <a:chExt cx="1617785" cy="1617785"/>
              </a:xfrm>
            </p:grpSpPr>
            <p:sp>
              <p:nvSpPr>
                <p:cNvPr id="21" name="Oval 20">
                  <a:extLst>
                    <a:ext uri="{FF2B5EF4-FFF2-40B4-BE49-F238E27FC236}">
                      <a16:creationId xmlns:a16="http://schemas.microsoft.com/office/drawing/2014/main" id="{45F2EC8E-2B3C-D740-956E-20DEE7116D8E}"/>
                    </a:ext>
                  </a:extLst>
                </p:cNvPr>
                <p:cNvSpPr/>
                <p:nvPr/>
              </p:nvSpPr>
              <p:spPr>
                <a:xfrm>
                  <a:off x="9912424" y="2852936"/>
                  <a:ext cx="1617785" cy="1617785"/>
                </a:xfrm>
                <a:prstGeom prst="ellipse">
                  <a:avLst/>
                </a:prstGeom>
                <a:solidFill>
                  <a:schemeClr val="accent6"/>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itle 1">
                  <a:extLst>
                    <a:ext uri="{FF2B5EF4-FFF2-40B4-BE49-F238E27FC236}">
                      <a16:creationId xmlns:a16="http://schemas.microsoft.com/office/drawing/2014/main" id="{69A0E4FE-7BC1-0044-A5E4-8CEA4C5BD40C}"/>
                    </a:ext>
                  </a:extLst>
                </p:cNvPr>
                <p:cNvSpPr txBox="1">
                  <a:spLocks/>
                </p:cNvSpPr>
                <p:nvPr/>
              </p:nvSpPr>
              <p:spPr>
                <a:xfrm>
                  <a:off x="10083269" y="3020118"/>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SEARCH for info related to pet food</a:t>
                  </a:r>
                </a:p>
              </p:txBody>
            </p:sp>
          </p:grpSp>
          <p:grpSp>
            <p:nvGrpSpPr>
              <p:cNvPr id="54" name="Group 53">
                <a:extLst>
                  <a:ext uri="{FF2B5EF4-FFF2-40B4-BE49-F238E27FC236}">
                    <a16:creationId xmlns:a16="http://schemas.microsoft.com/office/drawing/2014/main" id="{A95FA3F2-DA15-EC4F-8CEA-D5CB094CAC2E}"/>
                  </a:ext>
                </a:extLst>
              </p:cNvPr>
              <p:cNvGrpSpPr/>
              <p:nvPr/>
            </p:nvGrpSpPr>
            <p:grpSpPr>
              <a:xfrm>
                <a:off x="7572520" y="2888940"/>
                <a:ext cx="1617785" cy="1617785"/>
                <a:chOff x="7824192" y="2852936"/>
                <a:chExt cx="1617785" cy="1617785"/>
              </a:xfrm>
            </p:grpSpPr>
            <p:sp>
              <p:nvSpPr>
                <p:cNvPr id="23" name="Oval 22">
                  <a:extLst>
                    <a:ext uri="{FF2B5EF4-FFF2-40B4-BE49-F238E27FC236}">
                      <a16:creationId xmlns:a16="http://schemas.microsoft.com/office/drawing/2014/main" id="{88C8EA71-5F01-694C-8AD7-E7FF676CE6DA}"/>
                    </a:ext>
                  </a:extLst>
                </p:cNvPr>
                <p:cNvSpPr/>
                <p:nvPr/>
              </p:nvSpPr>
              <p:spPr>
                <a:xfrm>
                  <a:off x="7824192" y="2852936"/>
                  <a:ext cx="1617785" cy="1617785"/>
                </a:xfrm>
                <a:prstGeom prst="ellipse">
                  <a:avLst/>
                </a:prstGeom>
                <a:solidFill>
                  <a:schemeClr val="accent6"/>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itle 1">
                  <a:extLst>
                    <a:ext uri="{FF2B5EF4-FFF2-40B4-BE49-F238E27FC236}">
                      <a16:creationId xmlns:a16="http://schemas.microsoft.com/office/drawing/2014/main" id="{E8C7C60C-DF40-C844-89E3-1622069DB577}"/>
                    </a:ext>
                  </a:extLst>
                </p:cNvPr>
                <p:cNvSpPr txBox="1">
                  <a:spLocks/>
                </p:cNvSpPr>
                <p:nvPr/>
              </p:nvSpPr>
              <p:spPr>
                <a:xfrm>
                  <a:off x="7995037" y="3020118"/>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Land on expert blogs, tutorial videos, or review sites</a:t>
                  </a:r>
                </a:p>
              </p:txBody>
            </p:sp>
          </p:grpSp>
          <p:grpSp>
            <p:nvGrpSpPr>
              <p:cNvPr id="52" name="Group 51">
                <a:extLst>
                  <a:ext uri="{FF2B5EF4-FFF2-40B4-BE49-F238E27FC236}">
                    <a16:creationId xmlns:a16="http://schemas.microsoft.com/office/drawing/2014/main" id="{126407AF-7F8E-2148-A0B0-8D2A86FF5C39}"/>
                  </a:ext>
                </a:extLst>
              </p:cNvPr>
              <p:cNvGrpSpPr/>
              <p:nvPr/>
            </p:nvGrpSpPr>
            <p:grpSpPr>
              <a:xfrm>
                <a:off x="5246030" y="2888940"/>
                <a:ext cx="1617785" cy="1617785"/>
                <a:chOff x="5375920" y="2852936"/>
                <a:chExt cx="1617785" cy="1617785"/>
              </a:xfrm>
            </p:grpSpPr>
            <p:sp>
              <p:nvSpPr>
                <p:cNvPr id="25" name="Oval 24">
                  <a:extLst>
                    <a:ext uri="{FF2B5EF4-FFF2-40B4-BE49-F238E27FC236}">
                      <a16:creationId xmlns:a16="http://schemas.microsoft.com/office/drawing/2014/main" id="{D8DD6B15-D4D6-8B45-9AD5-1DBA7075850B}"/>
                    </a:ext>
                  </a:extLst>
                </p:cNvPr>
                <p:cNvSpPr/>
                <p:nvPr/>
              </p:nvSpPr>
              <p:spPr>
                <a:xfrm>
                  <a:off x="5375920" y="2852936"/>
                  <a:ext cx="1617785" cy="1617785"/>
                </a:xfrm>
                <a:prstGeom prst="ellipse">
                  <a:avLst/>
                </a:prstGeom>
                <a:solidFill>
                  <a:schemeClr val="accent6"/>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Title 1">
                  <a:extLst>
                    <a:ext uri="{FF2B5EF4-FFF2-40B4-BE49-F238E27FC236}">
                      <a16:creationId xmlns:a16="http://schemas.microsoft.com/office/drawing/2014/main" id="{CB550647-6AF8-3D48-BD09-A08DA638B508}"/>
                    </a:ext>
                  </a:extLst>
                </p:cNvPr>
                <p:cNvSpPr txBox="1">
                  <a:spLocks/>
                </p:cNvSpPr>
                <p:nvPr/>
              </p:nvSpPr>
              <p:spPr>
                <a:xfrm>
                  <a:off x="5546765" y="3020118"/>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See Royal </a:t>
                  </a:r>
                  <a:r>
                    <a:rPr lang="en-US" sz="1100" b="1" dirty="0" err="1">
                      <a:solidFill>
                        <a:schemeClr val="bg1"/>
                      </a:solidFill>
                      <a:latin typeface="Avenir Book" panose="02000503020000020003" pitchFamily="2" charset="0"/>
                    </a:rPr>
                    <a:t>Canin’s</a:t>
                  </a:r>
                  <a:r>
                    <a:rPr lang="en-US" sz="1100" b="1" dirty="0">
                      <a:solidFill>
                        <a:schemeClr val="bg1"/>
                      </a:solidFill>
                      <a:latin typeface="Avenir Book" panose="02000503020000020003" pitchFamily="2" charset="0"/>
                    </a:rPr>
                    <a:t> image, video and native ads</a:t>
                  </a:r>
                </a:p>
              </p:txBody>
            </p:sp>
          </p:grpSp>
          <p:grpSp>
            <p:nvGrpSpPr>
              <p:cNvPr id="51" name="Group 50">
                <a:extLst>
                  <a:ext uri="{FF2B5EF4-FFF2-40B4-BE49-F238E27FC236}">
                    <a16:creationId xmlns:a16="http://schemas.microsoft.com/office/drawing/2014/main" id="{6EA0A2A3-382D-8641-850B-7420D7958A84}"/>
                  </a:ext>
                </a:extLst>
              </p:cNvPr>
              <p:cNvGrpSpPr/>
              <p:nvPr/>
            </p:nvGrpSpPr>
            <p:grpSpPr>
              <a:xfrm>
                <a:off x="2919540" y="2888940"/>
                <a:ext cx="1617785" cy="1617785"/>
                <a:chOff x="2927648" y="2924944"/>
                <a:chExt cx="1617785" cy="1617785"/>
              </a:xfrm>
            </p:grpSpPr>
            <p:sp>
              <p:nvSpPr>
                <p:cNvPr id="27" name="Oval 26">
                  <a:extLst>
                    <a:ext uri="{FF2B5EF4-FFF2-40B4-BE49-F238E27FC236}">
                      <a16:creationId xmlns:a16="http://schemas.microsoft.com/office/drawing/2014/main" id="{D2DA6BED-9A50-9E46-AB6D-8E4C793BC412}"/>
                    </a:ext>
                  </a:extLst>
                </p:cNvPr>
                <p:cNvSpPr/>
                <p:nvPr/>
              </p:nvSpPr>
              <p:spPr>
                <a:xfrm>
                  <a:off x="2927648" y="2924944"/>
                  <a:ext cx="1617785" cy="1617785"/>
                </a:xfrm>
                <a:prstGeom prst="ellipse">
                  <a:avLst/>
                </a:prstGeom>
                <a:solidFill>
                  <a:schemeClr val="accent6"/>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Title 1">
                  <a:extLst>
                    <a:ext uri="{FF2B5EF4-FFF2-40B4-BE49-F238E27FC236}">
                      <a16:creationId xmlns:a16="http://schemas.microsoft.com/office/drawing/2014/main" id="{60A86D90-CAE3-E843-A3B4-593E595D3F64}"/>
                    </a:ext>
                  </a:extLst>
                </p:cNvPr>
                <p:cNvSpPr txBox="1">
                  <a:spLocks/>
                </p:cNvSpPr>
                <p:nvPr/>
              </p:nvSpPr>
              <p:spPr>
                <a:xfrm>
                  <a:off x="3098493" y="3092126"/>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Click and enter Royal </a:t>
                  </a:r>
                  <a:r>
                    <a:rPr lang="en-US" sz="1100" b="1" dirty="0" err="1">
                      <a:solidFill>
                        <a:schemeClr val="bg1"/>
                      </a:solidFill>
                      <a:latin typeface="Avenir Book" panose="02000503020000020003" pitchFamily="2" charset="0"/>
                    </a:rPr>
                    <a:t>Canin’s</a:t>
                  </a:r>
                  <a:r>
                    <a:rPr lang="en-US" sz="1100" b="1" dirty="0">
                      <a:solidFill>
                        <a:schemeClr val="bg1"/>
                      </a:solidFill>
                      <a:latin typeface="Avenir Book" panose="02000503020000020003" pitchFamily="2" charset="0"/>
                    </a:rPr>
                    <a:t> site but may not purchase</a:t>
                  </a:r>
                </a:p>
              </p:txBody>
            </p:sp>
          </p:grpSp>
          <p:grpSp>
            <p:nvGrpSpPr>
              <p:cNvPr id="48" name="Group 47">
                <a:extLst>
                  <a:ext uri="{FF2B5EF4-FFF2-40B4-BE49-F238E27FC236}">
                    <a16:creationId xmlns:a16="http://schemas.microsoft.com/office/drawing/2014/main" id="{43AFF364-68C4-4D4F-A17D-2D4E839B8E18}"/>
                  </a:ext>
                </a:extLst>
              </p:cNvPr>
              <p:cNvGrpSpPr/>
              <p:nvPr/>
            </p:nvGrpSpPr>
            <p:grpSpPr>
              <a:xfrm>
                <a:off x="593050" y="2888940"/>
                <a:ext cx="1617785" cy="1617785"/>
                <a:chOff x="623392" y="2924944"/>
                <a:chExt cx="1617785" cy="1617785"/>
              </a:xfrm>
            </p:grpSpPr>
            <p:sp>
              <p:nvSpPr>
                <p:cNvPr id="29" name="Oval 28">
                  <a:extLst>
                    <a:ext uri="{FF2B5EF4-FFF2-40B4-BE49-F238E27FC236}">
                      <a16:creationId xmlns:a16="http://schemas.microsoft.com/office/drawing/2014/main" id="{A6407D41-E290-9841-BB4A-141C9A940869}"/>
                    </a:ext>
                  </a:extLst>
                </p:cNvPr>
                <p:cNvSpPr/>
                <p:nvPr/>
              </p:nvSpPr>
              <p:spPr>
                <a:xfrm>
                  <a:off x="623392" y="2924944"/>
                  <a:ext cx="1617785" cy="1617785"/>
                </a:xfrm>
                <a:prstGeom prst="ellipse">
                  <a:avLst/>
                </a:prstGeom>
                <a:solidFill>
                  <a:schemeClr val="accent4"/>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venir Roman" panose="02000503020000020003" pitchFamily="2" charset="0"/>
                    </a:rPr>
                    <a:t>Continue to SEARCH for more information</a:t>
                  </a:r>
                </a:p>
              </p:txBody>
            </p:sp>
            <p:sp>
              <p:nvSpPr>
                <p:cNvPr id="30" name="Title 1">
                  <a:extLst>
                    <a:ext uri="{FF2B5EF4-FFF2-40B4-BE49-F238E27FC236}">
                      <a16:creationId xmlns:a16="http://schemas.microsoft.com/office/drawing/2014/main" id="{086307CF-1336-0244-9BEF-412CCBA8AE6F}"/>
                    </a:ext>
                  </a:extLst>
                </p:cNvPr>
                <p:cNvSpPr txBox="1">
                  <a:spLocks/>
                </p:cNvSpPr>
                <p:nvPr/>
              </p:nvSpPr>
              <p:spPr>
                <a:xfrm>
                  <a:off x="794237" y="3092126"/>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100" b="1" dirty="0">
                    <a:solidFill>
                      <a:schemeClr val="bg1"/>
                    </a:solidFill>
                    <a:latin typeface="Avenir Book" panose="02000503020000020003" pitchFamily="2" charset="0"/>
                  </a:endParaRPr>
                </a:p>
              </p:txBody>
            </p:sp>
          </p:grpSp>
        </p:grpSp>
        <p:grpSp>
          <p:nvGrpSpPr>
            <p:cNvPr id="49" name="Group 48">
              <a:extLst>
                <a:ext uri="{FF2B5EF4-FFF2-40B4-BE49-F238E27FC236}">
                  <a16:creationId xmlns:a16="http://schemas.microsoft.com/office/drawing/2014/main" id="{E879FB51-3231-DE4F-856D-966946F6AD11}"/>
                </a:ext>
              </a:extLst>
            </p:cNvPr>
            <p:cNvGrpSpPr/>
            <p:nvPr/>
          </p:nvGrpSpPr>
          <p:grpSpPr>
            <a:xfrm>
              <a:off x="593050" y="4869160"/>
              <a:ext cx="1617785" cy="1617785"/>
              <a:chOff x="623392" y="4869160"/>
              <a:chExt cx="1617785" cy="1617785"/>
            </a:xfrm>
          </p:grpSpPr>
          <p:sp>
            <p:nvSpPr>
              <p:cNvPr id="31" name="Oval 30">
                <a:extLst>
                  <a:ext uri="{FF2B5EF4-FFF2-40B4-BE49-F238E27FC236}">
                    <a16:creationId xmlns:a16="http://schemas.microsoft.com/office/drawing/2014/main" id="{0B9677F6-1F8C-924E-BD61-2D6081412392}"/>
                  </a:ext>
                </a:extLst>
              </p:cNvPr>
              <p:cNvSpPr/>
              <p:nvPr/>
            </p:nvSpPr>
            <p:spPr>
              <a:xfrm>
                <a:off x="623392" y="4869160"/>
                <a:ext cx="1617785" cy="1617785"/>
              </a:xfrm>
              <a:prstGeom prst="ellipse">
                <a:avLst/>
              </a:prstGeom>
              <a:solidFill>
                <a:schemeClr val="accent4"/>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Title 1">
                <a:extLst>
                  <a:ext uri="{FF2B5EF4-FFF2-40B4-BE49-F238E27FC236}">
                    <a16:creationId xmlns:a16="http://schemas.microsoft.com/office/drawing/2014/main" id="{11570442-E140-8B41-ADF9-ACD97202D404}"/>
                  </a:ext>
                </a:extLst>
              </p:cNvPr>
              <p:cNvSpPr txBox="1">
                <a:spLocks/>
              </p:cNvSpPr>
              <p:nvPr/>
            </p:nvSpPr>
            <p:spPr>
              <a:xfrm>
                <a:off x="794237" y="5036342"/>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See </a:t>
                </a:r>
                <a:r>
                  <a:rPr lang="en-US" sz="1100" b="1" u="sng" dirty="0">
                    <a:solidFill>
                      <a:schemeClr val="bg1"/>
                    </a:solidFill>
                    <a:latin typeface="Avenir Book" panose="02000503020000020003" pitchFamily="2" charset="0"/>
                  </a:rPr>
                  <a:t>customized</a:t>
                </a:r>
                <a:r>
                  <a:rPr lang="en-US" sz="1100" b="1" dirty="0">
                    <a:solidFill>
                      <a:schemeClr val="bg1"/>
                    </a:solidFill>
                    <a:latin typeface="Avenir Book" panose="02000503020000020003" pitchFamily="2" charset="0"/>
                  </a:rPr>
                  <a:t> ads based on previous searches</a:t>
                </a:r>
              </a:p>
            </p:txBody>
          </p:sp>
        </p:grpSp>
        <p:grpSp>
          <p:nvGrpSpPr>
            <p:cNvPr id="53" name="Group 52">
              <a:extLst>
                <a:ext uri="{FF2B5EF4-FFF2-40B4-BE49-F238E27FC236}">
                  <a16:creationId xmlns:a16="http://schemas.microsoft.com/office/drawing/2014/main" id="{FCFE1AC2-FE24-4E4D-BBF3-B88F0C1363AC}"/>
                </a:ext>
              </a:extLst>
            </p:cNvPr>
            <p:cNvGrpSpPr/>
            <p:nvPr/>
          </p:nvGrpSpPr>
          <p:grpSpPr>
            <a:xfrm>
              <a:off x="5241440" y="4869160"/>
              <a:ext cx="1617785" cy="1617785"/>
              <a:chOff x="5591944" y="4869160"/>
              <a:chExt cx="1617785" cy="1617785"/>
            </a:xfrm>
          </p:grpSpPr>
          <p:sp>
            <p:nvSpPr>
              <p:cNvPr id="35" name="Oval 34">
                <a:extLst>
                  <a:ext uri="{FF2B5EF4-FFF2-40B4-BE49-F238E27FC236}">
                    <a16:creationId xmlns:a16="http://schemas.microsoft.com/office/drawing/2014/main" id="{49468AFC-0548-7342-9A55-D406A595CF8A}"/>
                  </a:ext>
                </a:extLst>
              </p:cNvPr>
              <p:cNvSpPr/>
              <p:nvPr/>
            </p:nvSpPr>
            <p:spPr>
              <a:xfrm>
                <a:off x="5591944" y="4869160"/>
                <a:ext cx="1617785" cy="1617785"/>
              </a:xfrm>
              <a:prstGeom prst="ellipse">
                <a:avLst/>
              </a:prstGeom>
              <a:solidFill>
                <a:schemeClr val="accent4"/>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Title 1">
                <a:extLst>
                  <a:ext uri="{FF2B5EF4-FFF2-40B4-BE49-F238E27FC236}">
                    <a16:creationId xmlns:a16="http://schemas.microsoft.com/office/drawing/2014/main" id="{2A5C5649-3F25-C14D-93AC-AACDA3377AB0}"/>
                  </a:ext>
                </a:extLst>
              </p:cNvPr>
              <p:cNvSpPr txBox="1">
                <a:spLocks/>
              </p:cNvSpPr>
              <p:nvPr/>
            </p:nvSpPr>
            <p:spPr>
              <a:xfrm>
                <a:off x="5762789" y="5036342"/>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Customer makes the purchase.</a:t>
                </a:r>
              </a:p>
            </p:txBody>
          </p:sp>
        </p:grpSp>
        <p:grpSp>
          <p:nvGrpSpPr>
            <p:cNvPr id="50" name="Group 49">
              <a:extLst>
                <a:ext uri="{FF2B5EF4-FFF2-40B4-BE49-F238E27FC236}">
                  <a16:creationId xmlns:a16="http://schemas.microsoft.com/office/drawing/2014/main" id="{913F47F7-F7BA-3E45-A5AD-223683E67EFC}"/>
                </a:ext>
              </a:extLst>
            </p:cNvPr>
            <p:cNvGrpSpPr/>
            <p:nvPr/>
          </p:nvGrpSpPr>
          <p:grpSpPr>
            <a:xfrm>
              <a:off x="2924279" y="4869160"/>
              <a:ext cx="1617785" cy="1617785"/>
              <a:chOff x="2855640" y="4869160"/>
              <a:chExt cx="1617785" cy="1617785"/>
            </a:xfrm>
          </p:grpSpPr>
          <p:sp>
            <p:nvSpPr>
              <p:cNvPr id="33" name="Oval 32">
                <a:extLst>
                  <a:ext uri="{FF2B5EF4-FFF2-40B4-BE49-F238E27FC236}">
                    <a16:creationId xmlns:a16="http://schemas.microsoft.com/office/drawing/2014/main" id="{D0EE11EC-CEC9-D34A-B318-14B8BD8C0A89}"/>
                  </a:ext>
                </a:extLst>
              </p:cNvPr>
              <p:cNvSpPr/>
              <p:nvPr/>
            </p:nvSpPr>
            <p:spPr>
              <a:xfrm>
                <a:off x="2855640" y="4869160"/>
                <a:ext cx="1617785" cy="1617785"/>
              </a:xfrm>
              <a:prstGeom prst="ellipse">
                <a:avLst/>
              </a:prstGeom>
              <a:solidFill>
                <a:schemeClr val="accent4"/>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Title 1">
                <a:extLst>
                  <a:ext uri="{FF2B5EF4-FFF2-40B4-BE49-F238E27FC236}">
                    <a16:creationId xmlns:a16="http://schemas.microsoft.com/office/drawing/2014/main" id="{E1A19FB2-767B-BD4B-B3AD-E4634D57C093}"/>
                  </a:ext>
                </a:extLst>
              </p:cNvPr>
              <p:cNvSpPr txBox="1">
                <a:spLocks/>
              </p:cNvSpPr>
              <p:nvPr/>
            </p:nvSpPr>
            <p:spPr>
              <a:xfrm>
                <a:off x="3026485" y="5036342"/>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1100" b="1" dirty="0">
                    <a:solidFill>
                      <a:schemeClr val="bg1"/>
                    </a:solidFill>
                    <a:latin typeface="Avenir Book" panose="02000503020000020003" pitchFamily="2" charset="0"/>
                  </a:rPr>
                  <a:t>See </a:t>
                </a:r>
                <a:r>
                  <a:rPr lang="en-SG" sz="1100" b="1" u="sng" dirty="0">
                    <a:solidFill>
                      <a:schemeClr val="bg1"/>
                    </a:solidFill>
                    <a:latin typeface="Avenir Book" panose="02000503020000020003" pitchFamily="2" charset="0"/>
                  </a:rPr>
                  <a:t>product promotions </a:t>
                </a:r>
                <a:r>
                  <a:rPr lang="en-SG" sz="1100" b="1" dirty="0">
                    <a:solidFill>
                      <a:schemeClr val="bg1"/>
                    </a:solidFill>
                    <a:latin typeface="Avenir Book" panose="02000503020000020003" pitchFamily="2" charset="0"/>
                  </a:rPr>
                  <a:t>that will lead them to the ecommerce sites</a:t>
                </a:r>
                <a:endParaRPr lang="en-US" sz="1100" b="1" dirty="0">
                  <a:solidFill>
                    <a:schemeClr val="bg1"/>
                  </a:solidFill>
                  <a:latin typeface="Avenir Book" panose="02000503020000020003" pitchFamily="2" charset="0"/>
                </a:endParaRPr>
              </a:p>
            </p:txBody>
          </p:sp>
        </p:grpSp>
        <p:cxnSp>
          <p:nvCxnSpPr>
            <p:cNvPr id="68" name="Straight Connector 67">
              <a:extLst>
                <a:ext uri="{FF2B5EF4-FFF2-40B4-BE49-F238E27FC236}">
                  <a16:creationId xmlns:a16="http://schemas.microsoft.com/office/drawing/2014/main" id="{6B8D951D-B19E-3D4C-A194-A7C33134F57D}"/>
                </a:ext>
              </a:extLst>
            </p:cNvPr>
            <p:cNvCxnSpPr>
              <a:cxnSpLocks/>
              <a:stCxn id="21" idx="0"/>
              <a:endCxn id="19" idx="4"/>
            </p:cNvCxnSpPr>
            <p:nvPr/>
          </p:nvCxnSpPr>
          <p:spPr>
            <a:xfrm flipV="1">
              <a:off x="10707903" y="2039816"/>
              <a:ext cx="0" cy="605779"/>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529398-2E20-A542-9A21-03EB07DC0D9A}"/>
                </a:ext>
              </a:extLst>
            </p:cNvPr>
            <p:cNvCxnSpPr>
              <a:cxnSpLocks/>
              <a:stCxn id="31" idx="0"/>
              <a:endCxn id="29" idx="4"/>
            </p:cNvCxnSpPr>
            <p:nvPr/>
          </p:nvCxnSpPr>
          <p:spPr>
            <a:xfrm flipV="1">
              <a:off x="1401943" y="4263380"/>
              <a:ext cx="0" cy="60578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9E3477F-9B76-447C-AEE7-EF5042EA07C7}"/>
                </a:ext>
              </a:extLst>
            </p:cNvPr>
            <p:cNvGrpSpPr/>
            <p:nvPr/>
          </p:nvGrpSpPr>
          <p:grpSpPr>
            <a:xfrm>
              <a:off x="9981164" y="4867109"/>
              <a:ext cx="1617785" cy="1617785"/>
              <a:chOff x="5591944" y="4869160"/>
              <a:chExt cx="1617785" cy="1617785"/>
            </a:xfrm>
          </p:grpSpPr>
          <p:sp>
            <p:nvSpPr>
              <p:cNvPr id="59" name="Oval 58">
                <a:extLst>
                  <a:ext uri="{FF2B5EF4-FFF2-40B4-BE49-F238E27FC236}">
                    <a16:creationId xmlns:a16="http://schemas.microsoft.com/office/drawing/2014/main" id="{377FE700-6E63-4851-95F5-B59D040356C7}"/>
                  </a:ext>
                </a:extLst>
              </p:cNvPr>
              <p:cNvSpPr/>
              <p:nvPr/>
            </p:nvSpPr>
            <p:spPr>
              <a:xfrm>
                <a:off x="5591944" y="4869160"/>
                <a:ext cx="1617785" cy="1617785"/>
              </a:xfrm>
              <a:prstGeom prst="ellipse">
                <a:avLst/>
              </a:prstGeom>
              <a:solidFill>
                <a:srgbClr val="C000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0" name="Title 1">
                <a:extLst>
                  <a:ext uri="{FF2B5EF4-FFF2-40B4-BE49-F238E27FC236}">
                    <a16:creationId xmlns:a16="http://schemas.microsoft.com/office/drawing/2014/main" id="{3ADFC95C-CAA7-47E3-BC06-C46E6B5B0A2C}"/>
                  </a:ext>
                </a:extLst>
              </p:cNvPr>
              <p:cNvSpPr txBox="1">
                <a:spLocks/>
              </p:cNvSpPr>
              <p:nvPr/>
            </p:nvSpPr>
            <p:spPr>
              <a:xfrm>
                <a:off x="5762789" y="5036342"/>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Revisit website for more informative content and leave a review</a:t>
                </a:r>
              </a:p>
            </p:txBody>
          </p:sp>
        </p:grpSp>
        <p:grpSp>
          <p:nvGrpSpPr>
            <p:cNvPr id="61" name="Group 60">
              <a:extLst>
                <a:ext uri="{FF2B5EF4-FFF2-40B4-BE49-F238E27FC236}">
                  <a16:creationId xmlns:a16="http://schemas.microsoft.com/office/drawing/2014/main" id="{85987F31-D17A-4409-9550-EA3F7A7756D5}"/>
                </a:ext>
              </a:extLst>
            </p:cNvPr>
            <p:cNvGrpSpPr/>
            <p:nvPr/>
          </p:nvGrpSpPr>
          <p:grpSpPr>
            <a:xfrm>
              <a:off x="7664003" y="4867109"/>
              <a:ext cx="1617785" cy="1617785"/>
              <a:chOff x="2855640" y="4869160"/>
              <a:chExt cx="1617785" cy="1617785"/>
            </a:xfrm>
          </p:grpSpPr>
          <p:sp>
            <p:nvSpPr>
              <p:cNvPr id="65" name="Oval 64">
                <a:extLst>
                  <a:ext uri="{FF2B5EF4-FFF2-40B4-BE49-F238E27FC236}">
                    <a16:creationId xmlns:a16="http://schemas.microsoft.com/office/drawing/2014/main" id="{02314055-454B-41E1-889A-CC422BFC362B}"/>
                  </a:ext>
                </a:extLst>
              </p:cNvPr>
              <p:cNvSpPr/>
              <p:nvPr/>
            </p:nvSpPr>
            <p:spPr>
              <a:xfrm>
                <a:off x="2855640" y="4869160"/>
                <a:ext cx="1617785" cy="1617785"/>
              </a:xfrm>
              <a:prstGeom prst="ellipse">
                <a:avLst/>
              </a:prstGeom>
              <a:solidFill>
                <a:srgbClr val="C000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6" name="Title 1">
                <a:extLst>
                  <a:ext uri="{FF2B5EF4-FFF2-40B4-BE49-F238E27FC236}">
                    <a16:creationId xmlns:a16="http://schemas.microsoft.com/office/drawing/2014/main" id="{D5390407-7B8F-40D7-8F5D-32176478F0EF}"/>
                  </a:ext>
                </a:extLst>
              </p:cNvPr>
              <p:cNvSpPr txBox="1">
                <a:spLocks/>
              </p:cNvSpPr>
              <p:nvPr/>
            </p:nvSpPr>
            <p:spPr>
              <a:xfrm>
                <a:off x="3026485" y="5036342"/>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solidFill>
                      <a:schemeClr val="bg1"/>
                    </a:solidFill>
                    <a:latin typeface="Avenir Book" panose="02000503020000020003" pitchFamily="2" charset="0"/>
                  </a:rPr>
                  <a:t>See suggested video ads </a:t>
                </a:r>
              </a:p>
              <a:p>
                <a:pPr algn="ctr"/>
                <a:r>
                  <a:rPr lang="en-US" sz="1000" b="1" dirty="0">
                    <a:solidFill>
                      <a:schemeClr val="bg1"/>
                    </a:solidFill>
                    <a:latin typeface="Avenir Book" panose="02000503020000020003" pitchFamily="2" charset="0"/>
                  </a:rPr>
                  <a:t>e.g. “I just purchased my pet food, what’s next?”</a:t>
                </a:r>
              </a:p>
            </p:txBody>
          </p:sp>
        </p:grpSp>
        <p:sp>
          <p:nvSpPr>
            <p:cNvPr id="2" name="TextBox 1">
              <a:extLst>
                <a:ext uri="{FF2B5EF4-FFF2-40B4-BE49-F238E27FC236}">
                  <a16:creationId xmlns:a16="http://schemas.microsoft.com/office/drawing/2014/main" id="{74BC5C1C-00D2-DF4F-948F-614689C667D4}"/>
                </a:ext>
              </a:extLst>
            </p:cNvPr>
            <p:cNvSpPr txBox="1"/>
            <p:nvPr/>
          </p:nvSpPr>
          <p:spPr>
            <a:xfrm>
              <a:off x="338526" y="1700297"/>
              <a:ext cx="492973" cy="342689"/>
            </a:xfrm>
            <a:prstGeom prst="rect">
              <a:avLst/>
            </a:prstGeom>
            <a:noFill/>
          </p:spPr>
          <p:txBody>
            <a:bodyPr wrap="none" rtlCol="0">
              <a:spAutoFit/>
            </a:bodyPr>
            <a:lstStyle/>
            <a:p>
              <a:r>
                <a:rPr lang="en-US" sz="1400" dirty="0">
                  <a:solidFill>
                    <a:schemeClr val="accent1"/>
                  </a:solidFill>
                </a:rPr>
                <a:t>SEE</a:t>
              </a:r>
            </a:p>
          </p:txBody>
        </p:sp>
        <p:sp>
          <p:nvSpPr>
            <p:cNvPr id="67" name="TextBox 66">
              <a:extLst>
                <a:ext uri="{FF2B5EF4-FFF2-40B4-BE49-F238E27FC236}">
                  <a16:creationId xmlns:a16="http://schemas.microsoft.com/office/drawing/2014/main" id="{DD124E61-AA9A-8640-8AC7-72556E2EC02E}"/>
                </a:ext>
              </a:extLst>
            </p:cNvPr>
            <p:cNvSpPr txBox="1"/>
            <p:nvPr/>
          </p:nvSpPr>
          <p:spPr>
            <a:xfrm>
              <a:off x="11214869" y="3986349"/>
              <a:ext cx="710723" cy="342689"/>
            </a:xfrm>
            <a:prstGeom prst="rect">
              <a:avLst/>
            </a:prstGeom>
            <a:noFill/>
          </p:spPr>
          <p:txBody>
            <a:bodyPr wrap="none" rtlCol="0">
              <a:spAutoFit/>
            </a:bodyPr>
            <a:lstStyle/>
            <a:p>
              <a:r>
                <a:rPr lang="en-US" sz="1400" dirty="0">
                  <a:solidFill>
                    <a:schemeClr val="accent6"/>
                  </a:solidFill>
                </a:rPr>
                <a:t>THINK</a:t>
              </a:r>
            </a:p>
          </p:txBody>
        </p:sp>
        <p:sp>
          <p:nvSpPr>
            <p:cNvPr id="69" name="TextBox 68">
              <a:extLst>
                <a:ext uri="{FF2B5EF4-FFF2-40B4-BE49-F238E27FC236}">
                  <a16:creationId xmlns:a16="http://schemas.microsoft.com/office/drawing/2014/main" id="{9B540FCD-1622-6C42-8C51-6F452476AA48}"/>
                </a:ext>
              </a:extLst>
            </p:cNvPr>
            <p:cNvSpPr txBox="1"/>
            <p:nvPr/>
          </p:nvSpPr>
          <p:spPr>
            <a:xfrm>
              <a:off x="397476" y="4078714"/>
              <a:ext cx="460846" cy="342689"/>
            </a:xfrm>
            <a:prstGeom prst="rect">
              <a:avLst/>
            </a:prstGeom>
            <a:noFill/>
          </p:spPr>
          <p:txBody>
            <a:bodyPr wrap="none" rtlCol="0">
              <a:spAutoFit/>
            </a:bodyPr>
            <a:lstStyle/>
            <a:p>
              <a:r>
                <a:rPr lang="en-US" sz="1400" dirty="0">
                  <a:solidFill>
                    <a:schemeClr val="accent4"/>
                  </a:solidFill>
                </a:rPr>
                <a:t>DO</a:t>
              </a:r>
            </a:p>
          </p:txBody>
        </p:sp>
        <p:sp>
          <p:nvSpPr>
            <p:cNvPr id="70" name="TextBox 69">
              <a:extLst>
                <a:ext uri="{FF2B5EF4-FFF2-40B4-BE49-F238E27FC236}">
                  <a16:creationId xmlns:a16="http://schemas.microsoft.com/office/drawing/2014/main" id="{C22998A5-95A9-E541-BA72-A360795E9FE3}"/>
                </a:ext>
              </a:extLst>
            </p:cNvPr>
            <p:cNvSpPr txBox="1"/>
            <p:nvPr/>
          </p:nvSpPr>
          <p:spPr>
            <a:xfrm>
              <a:off x="8774242" y="6315385"/>
              <a:ext cx="635760" cy="342689"/>
            </a:xfrm>
            <a:prstGeom prst="rect">
              <a:avLst/>
            </a:prstGeom>
            <a:noFill/>
          </p:spPr>
          <p:txBody>
            <a:bodyPr wrap="none" rtlCol="0">
              <a:spAutoFit/>
            </a:bodyPr>
            <a:lstStyle/>
            <a:p>
              <a:r>
                <a:rPr lang="en-US" sz="1400" dirty="0">
                  <a:solidFill>
                    <a:srgbClr val="C00000"/>
                  </a:solidFill>
                </a:rPr>
                <a:t>CARE</a:t>
              </a:r>
            </a:p>
          </p:txBody>
        </p:sp>
        <p:cxnSp>
          <p:nvCxnSpPr>
            <p:cNvPr id="73" name="Straight Connector 72">
              <a:extLst>
                <a:ext uri="{FF2B5EF4-FFF2-40B4-BE49-F238E27FC236}">
                  <a16:creationId xmlns:a16="http://schemas.microsoft.com/office/drawing/2014/main" id="{E639D791-BD3B-764D-8A01-F5C67CD53409}"/>
                </a:ext>
              </a:extLst>
            </p:cNvPr>
            <p:cNvCxnSpPr>
              <a:cxnSpLocks/>
              <a:stCxn id="27" idx="2"/>
              <a:endCxn id="29" idx="6"/>
            </p:cNvCxnSpPr>
            <p:nvPr/>
          </p:nvCxnSpPr>
          <p:spPr>
            <a:xfrm flipH="1">
              <a:off x="2210835" y="3454488"/>
              <a:ext cx="708705"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83EA3A-30B2-8648-A1E4-96094660792D}"/>
                </a:ext>
              </a:extLst>
            </p:cNvPr>
            <p:cNvSpPr txBox="1"/>
            <p:nvPr/>
          </p:nvSpPr>
          <p:spPr>
            <a:xfrm>
              <a:off x="11214869" y="1754991"/>
              <a:ext cx="1360160" cy="959529"/>
            </a:xfrm>
            <a:prstGeom prst="rect">
              <a:avLst/>
            </a:prstGeom>
            <a:noFill/>
          </p:spPr>
          <p:txBody>
            <a:bodyPr wrap="square" rtlCol="0">
              <a:spAutoFit/>
            </a:bodyPr>
            <a:lstStyle/>
            <a:p>
              <a:pPr algn="r"/>
              <a:r>
                <a:rPr lang="en-US" sz="1000" dirty="0">
                  <a:latin typeface="Avenir Roman" panose="02000503020000020003" pitchFamily="2" charset="0"/>
                </a:rPr>
                <a:t>At this stage, they should know our brand message and be interested to find out more.</a:t>
              </a:r>
            </a:p>
          </p:txBody>
        </p:sp>
        <p:sp>
          <p:nvSpPr>
            <p:cNvPr id="74" name="TextBox 73">
              <a:extLst>
                <a:ext uri="{FF2B5EF4-FFF2-40B4-BE49-F238E27FC236}">
                  <a16:creationId xmlns:a16="http://schemas.microsoft.com/office/drawing/2014/main" id="{BE06B5DD-C104-074D-91E4-DBB0F4322E83}"/>
                </a:ext>
              </a:extLst>
            </p:cNvPr>
            <p:cNvSpPr txBox="1"/>
            <p:nvPr/>
          </p:nvSpPr>
          <p:spPr>
            <a:xfrm>
              <a:off x="1907421" y="3959939"/>
              <a:ext cx="1321817" cy="925261"/>
            </a:xfrm>
            <a:prstGeom prst="rect">
              <a:avLst/>
            </a:prstGeom>
            <a:noFill/>
          </p:spPr>
          <p:txBody>
            <a:bodyPr wrap="square" rtlCol="0">
              <a:spAutoFit/>
            </a:bodyPr>
            <a:lstStyle/>
            <a:p>
              <a:pPr algn="ctr"/>
              <a:r>
                <a:rPr lang="en-US" sz="800" dirty="0">
                  <a:latin typeface="Avenir Roman" panose="02000503020000020003" pitchFamily="2" charset="0"/>
                </a:rPr>
                <a:t>At this stage, they should know our brand and product message and be interested to make a purchase.</a:t>
              </a:r>
            </a:p>
          </p:txBody>
        </p:sp>
        <p:sp>
          <p:nvSpPr>
            <p:cNvPr id="75" name="TextBox 74">
              <a:extLst>
                <a:ext uri="{FF2B5EF4-FFF2-40B4-BE49-F238E27FC236}">
                  <a16:creationId xmlns:a16="http://schemas.microsoft.com/office/drawing/2014/main" id="{3A5189B2-5765-E64C-B166-D82E532D497E}"/>
                </a:ext>
              </a:extLst>
            </p:cNvPr>
            <p:cNvSpPr txBox="1"/>
            <p:nvPr/>
          </p:nvSpPr>
          <p:spPr>
            <a:xfrm>
              <a:off x="6645599" y="6045878"/>
              <a:ext cx="1211654" cy="788185"/>
            </a:xfrm>
            <a:prstGeom prst="rect">
              <a:avLst/>
            </a:prstGeom>
            <a:noFill/>
          </p:spPr>
          <p:txBody>
            <a:bodyPr wrap="square" rtlCol="0">
              <a:spAutoFit/>
            </a:bodyPr>
            <a:lstStyle/>
            <a:p>
              <a:pPr algn="ctr"/>
              <a:r>
                <a:rPr lang="en-US" sz="800" dirty="0">
                  <a:latin typeface="Avenir Roman" panose="02000503020000020003" pitchFamily="2" charset="0"/>
                </a:rPr>
                <a:t>At this stage, they are satisfied with their purchase and would like to share about Royal </a:t>
              </a:r>
              <a:r>
                <a:rPr lang="en-US" sz="800" dirty="0" err="1">
                  <a:latin typeface="Avenir Roman" panose="02000503020000020003" pitchFamily="2" charset="0"/>
                </a:rPr>
                <a:t>Canin</a:t>
              </a:r>
              <a:r>
                <a:rPr lang="en-US" sz="800" dirty="0">
                  <a:latin typeface="Avenir Roman" panose="02000503020000020003" pitchFamily="2" charset="0"/>
                </a:rPr>
                <a:t>. </a:t>
              </a:r>
            </a:p>
          </p:txBody>
        </p:sp>
      </p:grpSp>
      <p:sp>
        <p:nvSpPr>
          <p:cNvPr id="77" name="TextBox 76">
            <a:extLst>
              <a:ext uri="{FF2B5EF4-FFF2-40B4-BE49-F238E27FC236}">
                <a16:creationId xmlns:a16="http://schemas.microsoft.com/office/drawing/2014/main" id="{14806F2F-BB57-0549-AC23-D4470F4EFB38}"/>
              </a:ext>
            </a:extLst>
          </p:cNvPr>
          <p:cNvSpPr txBox="1"/>
          <p:nvPr/>
        </p:nvSpPr>
        <p:spPr>
          <a:xfrm>
            <a:off x="2955071" y="175088"/>
            <a:ext cx="5543184" cy="523220"/>
          </a:xfrm>
          <a:prstGeom prst="rect">
            <a:avLst/>
          </a:prstGeom>
          <a:noFill/>
        </p:spPr>
        <p:txBody>
          <a:bodyPr wrap="none" rtlCol="0">
            <a:spAutoFit/>
          </a:bodyPr>
          <a:lstStyle/>
          <a:p>
            <a:r>
              <a:rPr lang="en-US" sz="2800" b="1" dirty="0">
                <a:solidFill>
                  <a:schemeClr val="tx1">
                    <a:lumMod val="50000"/>
                    <a:lumOff val="50000"/>
                  </a:schemeClr>
                </a:solidFill>
              </a:rPr>
              <a:t>OUR CUSTOMER’S BRAND JOURNEY</a:t>
            </a:r>
          </a:p>
        </p:txBody>
      </p:sp>
      <p:grpSp>
        <p:nvGrpSpPr>
          <p:cNvPr id="4" name="Group 3">
            <a:extLst>
              <a:ext uri="{FF2B5EF4-FFF2-40B4-BE49-F238E27FC236}">
                <a16:creationId xmlns:a16="http://schemas.microsoft.com/office/drawing/2014/main" id="{1A520418-DD0F-9649-9AE5-1C33A1158919}"/>
              </a:ext>
            </a:extLst>
          </p:cNvPr>
          <p:cNvGrpSpPr/>
          <p:nvPr/>
        </p:nvGrpSpPr>
        <p:grpSpPr>
          <a:xfrm>
            <a:off x="-12235555" y="2222"/>
            <a:ext cx="12192001" cy="6855777"/>
            <a:chOff x="1" y="387878"/>
            <a:chExt cx="12192001" cy="6365886"/>
          </a:xfrm>
        </p:grpSpPr>
        <p:sp>
          <p:nvSpPr>
            <p:cNvPr id="72" name="Rectangle 71">
              <a:extLst>
                <a:ext uri="{FF2B5EF4-FFF2-40B4-BE49-F238E27FC236}">
                  <a16:creationId xmlns:a16="http://schemas.microsoft.com/office/drawing/2014/main" id="{2E71DE0C-24E8-9949-AA10-A6B0BB8B4B72}"/>
                </a:ext>
              </a:extLst>
            </p:cNvPr>
            <p:cNvSpPr/>
            <p:nvPr/>
          </p:nvSpPr>
          <p:spPr>
            <a:xfrm>
              <a:off x="1" y="387878"/>
              <a:ext cx="12192001" cy="6365886"/>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E1676F1-967D-6C4B-B28B-4DD7E9680BAF}"/>
                </a:ext>
              </a:extLst>
            </p:cNvPr>
            <p:cNvSpPr/>
            <p:nvPr/>
          </p:nvSpPr>
          <p:spPr>
            <a:xfrm>
              <a:off x="1" y="2548440"/>
              <a:ext cx="12192000" cy="1759564"/>
            </a:xfrm>
            <a:prstGeom prst="rect">
              <a:avLst/>
            </a:prstGeom>
            <a:solidFill>
              <a:schemeClr val="accent2">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Overall parameters</a:t>
              </a:r>
            </a:p>
            <a:p>
              <a:pPr algn="ctr"/>
              <a:endParaRPr lang="en-US" b="1" dirty="0">
                <a:latin typeface="+mj-lt"/>
              </a:endParaRPr>
            </a:p>
            <a:p>
              <a:pPr marL="342900" indent="-342900" algn="ctr">
                <a:buAutoNum type="arabicParenBoth"/>
              </a:pPr>
              <a:r>
                <a:rPr lang="en-US" b="1" dirty="0">
                  <a:latin typeface="+mj-lt"/>
                </a:rPr>
                <a:t>Choose channels and platforms relevant to our millennial audience</a:t>
              </a:r>
            </a:p>
            <a:p>
              <a:pPr marL="342900" indent="-342900" algn="ctr">
                <a:buAutoNum type="arabicParenBoth"/>
              </a:pPr>
              <a:r>
                <a:rPr lang="en-US" b="1" dirty="0" err="1">
                  <a:latin typeface="+mj-lt"/>
                </a:rPr>
                <a:t>Prioritise</a:t>
              </a:r>
              <a:r>
                <a:rPr lang="en-US" b="1" dirty="0">
                  <a:latin typeface="+mj-lt"/>
                </a:rPr>
                <a:t> mobile experience, as our users are mobile-first</a:t>
              </a:r>
            </a:p>
            <a:p>
              <a:pPr marL="342900" indent="-342900" algn="ctr">
                <a:buAutoNum type="arabicParenBoth"/>
              </a:pPr>
              <a:r>
                <a:rPr lang="en-US" b="1" dirty="0">
                  <a:latin typeface="+mj-lt"/>
                </a:rPr>
                <a:t>Provide relevant information at the relevant time</a:t>
              </a:r>
            </a:p>
            <a:p>
              <a:pPr marL="342900" indent="-342900" algn="ctr">
                <a:buAutoNum type="arabicParenBoth"/>
              </a:pPr>
              <a:endParaRPr lang="en-US" b="1" dirty="0">
                <a:latin typeface="+mj-lt"/>
              </a:endParaRPr>
            </a:p>
          </p:txBody>
        </p:sp>
      </p:grpSp>
    </p:spTree>
    <p:extLst>
      <p:ext uri="{BB962C8B-B14F-4D97-AF65-F5344CB8AC3E}">
        <p14:creationId xmlns:p14="http://schemas.microsoft.com/office/powerpoint/2010/main" val="113338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375E-6 0 L 1.00365 -0.00116 " pathEditMode="relative" rAng="0" ptsTypes="AA">
                                      <p:cBhvr>
                                        <p:cTn id="6" dur="2000" fill="hold"/>
                                        <p:tgtEl>
                                          <p:spTgt spid="4"/>
                                        </p:tgtEl>
                                        <p:attrNameLst>
                                          <p:attrName>ppt_x</p:attrName>
                                          <p:attrName>ppt_y</p:attrName>
                                        </p:attrNameLst>
                                      </p:cBhvr>
                                      <p:rCtr x="50182"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FF1C22D6-BD57-FB41-96D7-ABC5DCCDC691}"/>
              </a:ext>
            </a:extLst>
          </p:cNvPr>
          <p:cNvGrpSpPr/>
          <p:nvPr/>
        </p:nvGrpSpPr>
        <p:grpSpPr>
          <a:xfrm>
            <a:off x="5359791" y="25791"/>
            <a:ext cx="6832209" cy="6832209"/>
            <a:chOff x="5359791" y="25791"/>
            <a:chExt cx="6832209" cy="6832209"/>
          </a:xfrm>
        </p:grpSpPr>
        <p:grpSp>
          <p:nvGrpSpPr>
            <p:cNvPr id="57" name="Group 56">
              <a:extLst>
                <a:ext uri="{FF2B5EF4-FFF2-40B4-BE49-F238E27FC236}">
                  <a16:creationId xmlns:a16="http://schemas.microsoft.com/office/drawing/2014/main" id="{34DE01A6-E274-8841-8E66-C3E7273ABC9E}"/>
                </a:ext>
              </a:extLst>
            </p:cNvPr>
            <p:cNvGrpSpPr/>
            <p:nvPr/>
          </p:nvGrpSpPr>
          <p:grpSpPr>
            <a:xfrm>
              <a:off x="5359791" y="25791"/>
              <a:ext cx="6832209" cy="6832209"/>
              <a:chOff x="5359791" y="25791"/>
              <a:chExt cx="6832209" cy="6832209"/>
            </a:xfrm>
          </p:grpSpPr>
          <p:pic>
            <p:nvPicPr>
              <p:cNvPr id="49" name="Picture 48">
                <a:extLst>
                  <a:ext uri="{FF2B5EF4-FFF2-40B4-BE49-F238E27FC236}">
                    <a16:creationId xmlns:a16="http://schemas.microsoft.com/office/drawing/2014/main" id="{9EF176DA-6F82-EF45-9780-45BAFCEDE8C7}"/>
                  </a:ext>
                </a:extLst>
              </p:cNvPr>
              <p:cNvPicPr>
                <a:picLocks noChangeAspect="1"/>
              </p:cNvPicPr>
              <p:nvPr/>
            </p:nvPicPr>
            <p:blipFill>
              <a:blip r:embed="rId3">
                <a:lum bright="70000" contrast="-70000"/>
                <a:alphaModFix amt="20000"/>
              </a:blip>
              <a:stretch>
                <a:fillRect/>
              </a:stretch>
            </p:blipFill>
            <p:spPr>
              <a:xfrm>
                <a:off x="5359791" y="25791"/>
                <a:ext cx="6832209" cy="6832209"/>
              </a:xfrm>
              <a:prstGeom prst="rect">
                <a:avLst/>
              </a:prstGeom>
            </p:spPr>
          </p:pic>
          <p:sp>
            <p:nvSpPr>
              <p:cNvPr id="56" name="Rectangle 55">
                <a:extLst>
                  <a:ext uri="{FF2B5EF4-FFF2-40B4-BE49-F238E27FC236}">
                    <a16:creationId xmlns:a16="http://schemas.microsoft.com/office/drawing/2014/main" id="{C887B160-9557-7E42-A61F-228D58F1D844}"/>
                  </a:ext>
                </a:extLst>
              </p:cNvPr>
              <p:cNvSpPr/>
              <p:nvPr/>
            </p:nvSpPr>
            <p:spPr>
              <a:xfrm>
                <a:off x="11268222" y="3699803"/>
                <a:ext cx="590843" cy="67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B173E096-BB55-472B-BC17-90588069DAE9}"/>
                </a:ext>
              </a:extLst>
            </p:cNvPr>
            <p:cNvSpPr txBox="1"/>
            <p:nvPr/>
          </p:nvSpPr>
          <p:spPr>
            <a:xfrm>
              <a:off x="6240519" y="3320920"/>
              <a:ext cx="2861277" cy="1754326"/>
            </a:xfrm>
            <a:prstGeom prst="rect">
              <a:avLst/>
            </a:prstGeom>
            <a:noFill/>
          </p:spPr>
          <p:txBody>
            <a:bodyPr wrap="square" rtlCol="0">
              <a:spAutoFit/>
            </a:bodyPr>
            <a:lstStyle/>
            <a:p>
              <a:pPr algn="ctr"/>
              <a:r>
                <a:rPr lang="en-US" sz="3600" b="1" dirty="0">
                  <a:solidFill>
                    <a:schemeClr val="tx1">
                      <a:lumMod val="50000"/>
                      <a:lumOff val="50000"/>
                    </a:schemeClr>
                  </a:solidFill>
                  <a:latin typeface="Avenir Black" panose="02000503020000020003" pitchFamily="2" charset="0"/>
                </a:rPr>
                <a:t>Mobile Analysis &amp; Touchpoints</a:t>
              </a:r>
            </a:p>
          </p:txBody>
        </p:sp>
      </p:grpSp>
      <p:grpSp>
        <p:nvGrpSpPr>
          <p:cNvPr id="17" name="Group 16">
            <a:extLst>
              <a:ext uri="{FF2B5EF4-FFF2-40B4-BE49-F238E27FC236}">
                <a16:creationId xmlns:a16="http://schemas.microsoft.com/office/drawing/2014/main" id="{2BAA058B-E4A0-324A-91B1-D9BE91534285}"/>
              </a:ext>
            </a:extLst>
          </p:cNvPr>
          <p:cNvGrpSpPr/>
          <p:nvPr/>
        </p:nvGrpSpPr>
        <p:grpSpPr>
          <a:xfrm>
            <a:off x="-11204655" y="21270"/>
            <a:ext cx="12192001" cy="6858000"/>
            <a:chOff x="-11190159" y="-6803752"/>
            <a:chExt cx="12192001" cy="6858000"/>
          </a:xfrm>
        </p:grpSpPr>
        <p:grpSp>
          <p:nvGrpSpPr>
            <p:cNvPr id="26" name="Group 25">
              <a:extLst>
                <a:ext uri="{FF2B5EF4-FFF2-40B4-BE49-F238E27FC236}">
                  <a16:creationId xmlns:a16="http://schemas.microsoft.com/office/drawing/2014/main" id="{2AB7EBAA-B9BD-E048-8D67-2251A1FFBEF5}"/>
                </a:ext>
              </a:extLst>
            </p:cNvPr>
            <p:cNvGrpSpPr/>
            <p:nvPr/>
          </p:nvGrpSpPr>
          <p:grpSpPr>
            <a:xfrm>
              <a:off x="-11190159" y="-6803752"/>
              <a:ext cx="12192001" cy="6858000"/>
              <a:chOff x="-11061700" y="-1"/>
              <a:chExt cx="12192001" cy="6858000"/>
            </a:xfrm>
          </p:grpSpPr>
          <p:grpSp>
            <p:nvGrpSpPr>
              <p:cNvPr id="32" name="Group 31">
                <a:extLst>
                  <a:ext uri="{FF2B5EF4-FFF2-40B4-BE49-F238E27FC236}">
                    <a16:creationId xmlns:a16="http://schemas.microsoft.com/office/drawing/2014/main" id="{D9F87DD0-B660-4FD3-9876-F10CFF006B32}"/>
                  </a:ext>
                </a:extLst>
              </p:cNvPr>
              <p:cNvGrpSpPr/>
              <p:nvPr/>
            </p:nvGrpSpPr>
            <p:grpSpPr>
              <a:xfrm>
                <a:off x="-11061700" y="-1"/>
                <a:ext cx="12192001" cy="6858000"/>
                <a:chOff x="-5219700" y="0"/>
                <a:chExt cx="10729912" cy="6858000"/>
              </a:xfrm>
              <a:solidFill>
                <a:schemeClr val="tx2"/>
              </a:solidFill>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0"/>
                  <a:ext cx="98488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3403463" y="1225998"/>
                  <a:ext cx="3332435" cy="881063"/>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98C781AD-FEC6-D146-88BD-010CA6DDB085}"/>
                  </a:ext>
                </a:extLst>
              </p:cNvPr>
              <p:cNvSpPr/>
              <p:nvPr/>
            </p:nvSpPr>
            <p:spPr>
              <a:xfrm rot="5400000">
                <a:off x="-617099" y="1512639"/>
                <a:ext cx="2501804" cy="307777"/>
              </a:xfrm>
              <a:prstGeom prst="rect">
                <a:avLst/>
              </a:prstGeom>
            </p:spPr>
            <p:txBody>
              <a:bodyPr wrap="square">
                <a:spAutoFit/>
              </a:bodyPr>
              <a:lstStyle/>
              <a:p>
                <a:pPr algn="ctr"/>
                <a:r>
                  <a:rPr lang="en-US" sz="1400" b="1" dirty="0">
                    <a:solidFill>
                      <a:schemeClr val="bg1"/>
                    </a:solidFill>
                  </a:rPr>
                  <a:t>Mobile Analysis</a:t>
                </a:r>
              </a:p>
            </p:txBody>
          </p:sp>
        </p:grpSp>
        <p:sp>
          <p:nvSpPr>
            <p:cNvPr id="36" name="TextBox 35">
              <a:extLst>
                <a:ext uri="{FF2B5EF4-FFF2-40B4-BE49-F238E27FC236}">
                  <a16:creationId xmlns:a16="http://schemas.microsoft.com/office/drawing/2014/main" id="{8D076E0F-DBFA-814C-B936-31D441570C5B}"/>
                </a:ext>
              </a:extLst>
            </p:cNvPr>
            <p:cNvSpPr txBox="1"/>
            <p:nvPr/>
          </p:nvSpPr>
          <p:spPr>
            <a:xfrm>
              <a:off x="-9409715" y="-6535369"/>
              <a:ext cx="6016630" cy="646331"/>
            </a:xfrm>
            <a:prstGeom prst="rect">
              <a:avLst/>
            </a:prstGeom>
            <a:noFill/>
          </p:spPr>
          <p:txBody>
            <a:bodyPr wrap="square" rtlCol="0">
              <a:spAutoFit/>
            </a:bodyPr>
            <a:lstStyle/>
            <a:p>
              <a:r>
                <a:rPr lang="en-US" sz="3600" b="1" dirty="0">
                  <a:solidFill>
                    <a:schemeClr val="bg1"/>
                  </a:solidFill>
                  <a:latin typeface="Avenir Next" panose="020B0503020202020204" pitchFamily="34" charset="0"/>
                </a:rPr>
                <a:t>Mobile Analysis</a:t>
              </a:r>
            </a:p>
          </p:txBody>
        </p:sp>
        <p:sp>
          <p:nvSpPr>
            <p:cNvPr id="5" name="Rectangle 4">
              <a:extLst>
                <a:ext uri="{FF2B5EF4-FFF2-40B4-BE49-F238E27FC236}">
                  <a16:creationId xmlns:a16="http://schemas.microsoft.com/office/drawing/2014/main" id="{5555A49B-C81D-714C-953D-A7574350D7BC}"/>
                </a:ext>
              </a:extLst>
            </p:cNvPr>
            <p:cNvSpPr/>
            <p:nvPr/>
          </p:nvSpPr>
          <p:spPr>
            <a:xfrm>
              <a:off x="-9660260" y="-871050"/>
              <a:ext cx="3571619" cy="646331"/>
            </a:xfrm>
            <a:prstGeom prst="rect">
              <a:avLst/>
            </a:prstGeom>
          </p:spPr>
          <p:txBody>
            <a:bodyPr wrap="square">
              <a:spAutoFit/>
            </a:bodyPr>
            <a:lstStyle/>
            <a:p>
              <a:r>
                <a:rPr lang="en-US" sz="900" dirty="0">
                  <a:solidFill>
                    <a:schemeClr val="bg1"/>
                  </a:solidFill>
                </a:rPr>
                <a:t>https://</a:t>
              </a:r>
              <a:r>
                <a:rPr lang="en-US" sz="900" dirty="0" err="1">
                  <a:solidFill>
                    <a:schemeClr val="bg1"/>
                  </a:solidFill>
                </a:rPr>
                <a:t>developers.google.com</a:t>
              </a:r>
              <a:r>
                <a:rPr lang="en-US" sz="900" dirty="0">
                  <a:solidFill>
                    <a:schemeClr val="bg1"/>
                  </a:solidFill>
                </a:rPr>
                <a:t>/speed/</a:t>
              </a:r>
              <a:r>
                <a:rPr lang="en-US" sz="900" dirty="0" err="1">
                  <a:solidFill>
                    <a:schemeClr val="bg1"/>
                  </a:solidFill>
                </a:rPr>
                <a:t>pagespeed</a:t>
              </a:r>
              <a:r>
                <a:rPr lang="en-US" sz="900" dirty="0">
                  <a:solidFill>
                    <a:schemeClr val="bg1"/>
                  </a:solidFill>
                </a:rPr>
                <a:t>/insights/</a:t>
              </a:r>
            </a:p>
            <a:p>
              <a:r>
                <a:rPr lang="en-US" sz="900" dirty="0">
                  <a:solidFill>
                    <a:schemeClr val="bg1"/>
                  </a:solidFill>
                </a:rPr>
                <a:t>https://</a:t>
              </a:r>
              <a:r>
                <a:rPr lang="en-US" sz="900" dirty="0" err="1">
                  <a:solidFill>
                    <a:schemeClr val="bg1"/>
                  </a:solidFill>
                </a:rPr>
                <a:t>search.google.com</a:t>
              </a:r>
              <a:r>
                <a:rPr lang="en-US" sz="900" dirty="0">
                  <a:solidFill>
                    <a:schemeClr val="bg1"/>
                  </a:solidFill>
                </a:rPr>
                <a:t>/test/amp</a:t>
              </a:r>
            </a:p>
            <a:p>
              <a:r>
                <a:rPr lang="en-US" sz="900" dirty="0">
                  <a:solidFill>
                    <a:schemeClr val="bg1"/>
                  </a:solidFill>
                </a:rPr>
                <a:t>https://</a:t>
              </a:r>
              <a:r>
                <a:rPr lang="en-US" sz="900" dirty="0" err="1">
                  <a:solidFill>
                    <a:schemeClr val="bg1"/>
                  </a:solidFill>
                </a:rPr>
                <a:t>search.google.com</a:t>
              </a:r>
              <a:r>
                <a:rPr lang="en-US" sz="900" dirty="0">
                  <a:solidFill>
                    <a:schemeClr val="bg1"/>
                  </a:solidFill>
                </a:rPr>
                <a:t>/test/mobile-friendly</a:t>
              </a:r>
            </a:p>
            <a:p>
              <a:r>
                <a:rPr lang="en-US" sz="900" dirty="0">
                  <a:solidFill>
                    <a:schemeClr val="bg1"/>
                  </a:solidFill>
                </a:rPr>
                <a:t>https://</a:t>
              </a:r>
              <a:r>
                <a:rPr lang="en-US" sz="900" dirty="0" err="1">
                  <a:solidFill>
                    <a:schemeClr val="bg1"/>
                  </a:solidFill>
                </a:rPr>
                <a:t>www.similarweb.com</a:t>
              </a:r>
              <a:endParaRPr lang="en-US" sz="900" dirty="0">
                <a:solidFill>
                  <a:schemeClr val="bg1"/>
                </a:solidFill>
              </a:endParaRPr>
            </a:p>
          </p:txBody>
        </p:sp>
      </p:grpSp>
      <p:graphicFrame>
        <p:nvGraphicFramePr>
          <p:cNvPr id="79" name="Table 78">
            <a:extLst>
              <a:ext uri="{FF2B5EF4-FFF2-40B4-BE49-F238E27FC236}">
                <a16:creationId xmlns:a16="http://schemas.microsoft.com/office/drawing/2014/main" id="{12199ADB-B78C-5145-B6BD-B05DD4B5AC35}"/>
              </a:ext>
            </a:extLst>
          </p:cNvPr>
          <p:cNvGraphicFramePr>
            <a:graphicFrameLocks noGrp="1"/>
          </p:cNvGraphicFramePr>
          <p:nvPr>
            <p:extLst/>
          </p:nvPr>
        </p:nvGraphicFramePr>
        <p:xfrm>
          <a:off x="-9674758" y="1041387"/>
          <a:ext cx="9318373" cy="2103120"/>
        </p:xfrm>
        <a:graphic>
          <a:graphicData uri="http://schemas.openxmlformats.org/drawingml/2006/table">
            <a:tbl>
              <a:tblPr firstRow="1">
                <a:tableStyleId>{5C22544A-7EE6-4342-B048-85BDC9FD1C3A}</a:tableStyleId>
              </a:tblPr>
              <a:tblGrid>
                <a:gridCol w="1094289">
                  <a:extLst>
                    <a:ext uri="{9D8B030D-6E8A-4147-A177-3AD203B41FA5}">
                      <a16:colId xmlns:a16="http://schemas.microsoft.com/office/drawing/2014/main" val="671364328"/>
                    </a:ext>
                  </a:extLst>
                </a:gridCol>
                <a:gridCol w="1342478">
                  <a:extLst>
                    <a:ext uri="{9D8B030D-6E8A-4147-A177-3AD203B41FA5}">
                      <a16:colId xmlns:a16="http://schemas.microsoft.com/office/drawing/2014/main" val="843781606"/>
                    </a:ext>
                  </a:extLst>
                </a:gridCol>
                <a:gridCol w="1376321">
                  <a:extLst>
                    <a:ext uri="{9D8B030D-6E8A-4147-A177-3AD203B41FA5}">
                      <a16:colId xmlns:a16="http://schemas.microsoft.com/office/drawing/2014/main" val="2162034497"/>
                    </a:ext>
                  </a:extLst>
                </a:gridCol>
                <a:gridCol w="1511697">
                  <a:extLst>
                    <a:ext uri="{9D8B030D-6E8A-4147-A177-3AD203B41FA5}">
                      <a16:colId xmlns:a16="http://schemas.microsoft.com/office/drawing/2014/main" val="1400546995"/>
                    </a:ext>
                  </a:extLst>
                </a:gridCol>
                <a:gridCol w="1331196">
                  <a:extLst>
                    <a:ext uri="{9D8B030D-6E8A-4147-A177-3AD203B41FA5}">
                      <a16:colId xmlns:a16="http://schemas.microsoft.com/office/drawing/2014/main" val="1321692739"/>
                    </a:ext>
                  </a:extLst>
                </a:gridCol>
                <a:gridCol w="1331196">
                  <a:extLst>
                    <a:ext uri="{9D8B030D-6E8A-4147-A177-3AD203B41FA5}">
                      <a16:colId xmlns:a16="http://schemas.microsoft.com/office/drawing/2014/main" val="791944246"/>
                    </a:ext>
                  </a:extLst>
                </a:gridCol>
                <a:gridCol w="1331196">
                  <a:extLst>
                    <a:ext uri="{9D8B030D-6E8A-4147-A177-3AD203B41FA5}">
                      <a16:colId xmlns:a16="http://schemas.microsoft.com/office/drawing/2014/main" val="2534812525"/>
                    </a:ext>
                  </a:extLst>
                </a:gridCol>
              </a:tblGrid>
              <a:tr h="474245">
                <a:tc>
                  <a:txBody>
                    <a:bodyPr/>
                    <a:lstStyle/>
                    <a:p>
                      <a:r>
                        <a:rPr lang="en-US" sz="1400" b="1" i="0" dirty="0">
                          <a:latin typeface="Avenir Next" panose="020B0503020202020204" pitchFamily="34" charset="0"/>
                        </a:rPr>
                        <a:t>Speed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b="1" i="0" dirty="0">
                          <a:latin typeface="Avenir Next" panose="020B0503020202020204" pitchFamily="34" charset="0"/>
                        </a:rPr>
                        <a:t>Mobile optimization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b="1" i="0" dirty="0">
                          <a:latin typeface="Avenir Next" panose="020B0503020202020204" pitchFamily="34" charset="0"/>
                        </a:rPr>
                        <a:t>Seamless experience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b="1" i="0" dirty="0">
                          <a:latin typeface="Avenir Next" panose="020B0503020202020204" pitchFamily="34" charset="0"/>
                        </a:rPr>
                        <a:t>Innovative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b="1" i="0" dirty="0">
                          <a:latin typeface="Avenir Next" panose="020B0503020202020204" pitchFamily="34" charset="0"/>
                        </a:rPr>
                        <a:t>AMP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b="1" i="0" dirty="0">
                          <a:latin typeface="Avenir Next" panose="020B0503020202020204" pitchFamily="34" charset="0"/>
                        </a:rPr>
                        <a:t>PWA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b="1" i="0" dirty="0">
                          <a:latin typeface="Avenir Next" panose="020B0503020202020204" pitchFamily="34" charset="0"/>
                        </a:rPr>
                        <a:t>Native app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080815551"/>
                  </a:ext>
                </a:extLst>
              </a:tr>
              <a:tr h="1348144">
                <a:tc>
                  <a:txBody>
                    <a:bodyPr/>
                    <a:lstStyle/>
                    <a:p>
                      <a:r>
                        <a:rPr lang="en-US" sz="1400" dirty="0">
                          <a:latin typeface="Avenir Next" panose="020B0503020202020204" pitchFamily="34" charset="0"/>
                        </a:rPr>
                        <a:t>5.2 second (mid range speed for website)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400" dirty="0">
                          <a:latin typeface="Avenir Next" panose="020B0503020202020204" pitchFamily="34" charset="0"/>
                        </a:rPr>
                        <a:t>Not optimize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400" dirty="0">
                          <a:latin typeface="Avenir Next" panose="020B0503020202020204" pitchFamily="34" charset="0"/>
                        </a:rPr>
                        <a:t>Not responsive design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400" dirty="0">
                          <a:latin typeface="Avenir Next" panose="020B0503020202020204" pitchFamily="34" charset="0"/>
                        </a:rPr>
                        <a:t>Not innovative, only contain blog type articles and updates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400" dirty="0">
                          <a:latin typeface="Avenir Next" panose="020B0503020202020204" pitchFamily="34" charset="0"/>
                        </a:rPr>
                        <a:t>Doesn’t use AMP</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400" dirty="0">
                          <a:latin typeface="Avenir Next" panose="020B0503020202020204" pitchFamily="34" charset="0"/>
                        </a:rPr>
                        <a:t>Doesn’t use PWA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400" dirty="0">
                          <a:latin typeface="Avenir Next" panose="020B0503020202020204" pitchFamily="34" charset="0"/>
                        </a:rPr>
                        <a:t>Current apps are too confusing to use and not applicable across other countries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82015561"/>
                  </a:ext>
                </a:extLst>
              </a:tr>
            </a:tbl>
          </a:graphicData>
        </a:graphic>
      </p:graphicFrame>
      <p:grpSp>
        <p:nvGrpSpPr>
          <p:cNvPr id="34" name="Group 33">
            <a:extLst>
              <a:ext uri="{FF2B5EF4-FFF2-40B4-BE49-F238E27FC236}">
                <a16:creationId xmlns:a16="http://schemas.microsoft.com/office/drawing/2014/main" id="{B43879D3-0327-9744-BEFC-C2C9A4B54435}"/>
              </a:ext>
            </a:extLst>
          </p:cNvPr>
          <p:cNvGrpSpPr/>
          <p:nvPr/>
        </p:nvGrpSpPr>
        <p:grpSpPr>
          <a:xfrm>
            <a:off x="-9688789" y="3075281"/>
            <a:ext cx="9850381" cy="3441850"/>
            <a:chOff x="-9674291" y="-3639778"/>
            <a:chExt cx="9850381" cy="3441850"/>
          </a:xfrm>
        </p:grpSpPr>
        <p:sp>
          <p:nvSpPr>
            <p:cNvPr id="80" name="Title 1">
              <a:extLst>
                <a:ext uri="{FF2B5EF4-FFF2-40B4-BE49-F238E27FC236}">
                  <a16:creationId xmlns:a16="http://schemas.microsoft.com/office/drawing/2014/main" id="{FE57C07A-49C1-5241-94C6-C6CDEBA14F95}"/>
                </a:ext>
              </a:extLst>
            </p:cNvPr>
            <p:cNvSpPr txBox="1">
              <a:spLocks/>
            </p:cNvSpPr>
            <p:nvPr/>
          </p:nvSpPr>
          <p:spPr>
            <a:xfrm>
              <a:off x="-9674291" y="-3639778"/>
              <a:ext cx="5640173" cy="28686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venir Next" panose="020B0503020202020204" pitchFamily="34" charset="0"/>
                </a:rPr>
                <a:t>From the analysis above, most of the findings shows that Royal </a:t>
              </a:r>
              <a:r>
                <a:rPr lang="en-US" sz="1600" dirty="0" err="1">
                  <a:solidFill>
                    <a:schemeClr val="bg1"/>
                  </a:solidFill>
                  <a:latin typeface="Avenir Next" panose="020B0503020202020204" pitchFamily="34" charset="0"/>
                </a:rPr>
                <a:t>Canin</a:t>
              </a:r>
              <a:r>
                <a:rPr lang="en-US" sz="1600" dirty="0">
                  <a:solidFill>
                    <a:schemeClr val="bg1"/>
                  </a:solidFill>
                  <a:latin typeface="Avenir Next" panose="020B0503020202020204" pitchFamily="34" charset="0"/>
                </a:rPr>
                <a:t> Singapore didn’t consider mobile experience for their users. This is a great opportunity for us to redesign and develop the mobile strategy plan.</a:t>
              </a:r>
            </a:p>
            <a:p>
              <a:endParaRPr lang="en-US" sz="1600" dirty="0">
                <a:solidFill>
                  <a:schemeClr val="bg1"/>
                </a:solidFill>
                <a:latin typeface="Avenir Next" panose="020B0503020202020204" pitchFamily="34" charset="0"/>
              </a:endParaRPr>
            </a:p>
            <a:p>
              <a:r>
                <a:rPr lang="en-US" sz="1600" dirty="0">
                  <a:solidFill>
                    <a:schemeClr val="bg1"/>
                  </a:solidFill>
                  <a:latin typeface="Avenir Next" panose="020B0503020202020204" pitchFamily="34" charset="0"/>
                </a:rPr>
                <a:t>Almost 72% of Royal </a:t>
              </a:r>
              <a:r>
                <a:rPr lang="en-US" sz="1600" dirty="0" err="1">
                  <a:solidFill>
                    <a:schemeClr val="bg1"/>
                  </a:solidFill>
                  <a:latin typeface="Avenir Next" panose="020B0503020202020204" pitchFamily="34" charset="0"/>
                </a:rPr>
                <a:t>Canin</a:t>
              </a:r>
              <a:r>
                <a:rPr lang="en-US" sz="1600" dirty="0">
                  <a:solidFill>
                    <a:schemeClr val="bg1"/>
                  </a:solidFill>
                  <a:latin typeface="Avenir Next" panose="020B0503020202020204" pitchFamily="34" charset="0"/>
                </a:rPr>
                <a:t> Singapore Website traffic comes from mobile and 28% from desktop. This shows how important it is to have a well </a:t>
              </a:r>
              <a:r>
                <a:rPr lang="en-US" sz="1600" dirty="0" err="1">
                  <a:solidFill>
                    <a:schemeClr val="bg1"/>
                  </a:solidFill>
                  <a:latin typeface="Avenir Next" panose="020B0503020202020204" pitchFamily="34" charset="0"/>
                </a:rPr>
                <a:t>planMobile</a:t>
              </a:r>
              <a:r>
                <a:rPr lang="en-US" sz="1600" dirty="0">
                  <a:solidFill>
                    <a:schemeClr val="bg1"/>
                  </a:solidFill>
                  <a:latin typeface="Avenir Next" panose="020B0503020202020204" pitchFamily="34" charset="0"/>
                </a:rPr>
                <a:t> experience for the consumers.</a:t>
              </a:r>
            </a:p>
          </p:txBody>
        </p:sp>
        <p:grpSp>
          <p:nvGrpSpPr>
            <p:cNvPr id="21" name="Group 20">
              <a:extLst>
                <a:ext uri="{FF2B5EF4-FFF2-40B4-BE49-F238E27FC236}">
                  <a16:creationId xmlns:a16="http://schemas.microsoft.com/office/drawing/2014/main" id="{22E6E9C9-0F07-AF44-9811-68AE6F11AEA0}"/>
                </a:ext>
              </a:extLst>
            </p:cNvPr>
            <p:cNvGrpSpPr/>
            <p:nvPr/>
          </p:nvGrpSpPr>
          <p:grpSpPr>
            <a:xfrm>
              <a:off x="-4580440" y="-3368949"/>
              <a:ext cx="4756530" cy="3171021"/>
              <a:chOff x="-4580440" y="-3368949"/>
              <a:chExt cx="4756530" cy="3171021"/>
            </a:xfrm>
          </p:grpSpPr>
          <p:graphicFrame>
            <p:nvGraphicFramePr>
              <p:cNvPr id="82" name="Chart 81">
                <a:extLst>
                  <a:ext uri="{FF2B5EF4-FFF2-40B4-BE49-F238E27FC236}">
                    <a16:creationId xmlns:a16="http://schemas.microsoft.com/office/drawing/2014/main" id="{49C47AF7-9919-7B42-8A70-0E956159FBA9}"/>
                  </a:ext>
                </a:extLst>
              </p:cNvPr>
              <p:cNvGraphicFramePr/>
              <p:nvPr>
                <p:extLst/>
              </p:nvPr>
            </p:nvGraphicFramePr>
            <p:xfrm>
              <a:off x="-4580440" y="-3368949"/>
              <a:ext cx="4756530" cy="3171021"/>
            </p:xfrm>
            <a:graphic>
              <a:graphicData uri="http://schemas.openxmlformats.org/drawingml/2006/chart">
                <c:chart xmlns:c="http://schemas.openxmlformats.org/drawingml/2006/chart" xmlns:r="http://schemas.openxmlformats.org/officeDocument/2006/relationships" r:id="rId4"/>
              </a:graphicData>
            </a:graphic>
          </p:graphicFrame>
          <p:sp>
            <p:nvSpPr>
              <p:cNvPr id="83" name="Title 1">
                <a:extLst>
                  <a:ext uri="{FF2B5EF4-FFF2-40B4-BE49-F238E27FC236}">
                    <a16:creationId xmlns:a16="http://schemas.microsoft.com/office/drawing/2014/main" id="{2666B640-93C0-1548-874F-A23192A389D3}"/>
                  </a:ext>
                </a:extLst>
              </p:cNvPr>
              <p:cNvSpPr txBox="1">
                <a:spLocks/>
              </p:cNvSpPr>
              <p:nvPr/>
            </p:nvSpPr>
            <p:spPr>
              <a:xfrm>
                <a:off x="-2113602" y="-1714395"/>
                <a:ext cx="874751" cy="4193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bg1"/>
                    </a:solidFill>
                  </a:rPr>
                  <a:t>72%</a:t>
                </a:r>
              </a:p>
            </p:txBody>
          </p:sp>
        </p:grpSp>
      </p:grpSp>
      <p:grpSp>
        <p:nvGrpSpPr>
          <p:cNvPr id="39" name="Group 38">
            <a:extLst>
              <a:ext uri="{FF2B5EF4-FFF2-40B4-BE49-F238E27FC236}">
                <a16:creationId xmlns:a16="http://schemas.microsoft.com/office/drawing/2014/main" id="{74E7792E-993E-B741-8575-3BC84D7E3008}"/>
              </a:ext>
            </a:extLst>
          </p:cNvPr>
          <p:cNvGrpSpPr/>
          <p:nvPr/>
        </p:nvGrpSpPr>
        <p:grpSpPr>
          <a:xfrm>
            <a:off x="-11204655" y="12894"/>
            <a:ext cx="12191997" cy="6858001"/>
            <a:chOff x="-10989501" y="25791"/>
            <a:chExt cx="12191997" cy="6858001"/>
          </a:xfrm>
        </p:grpSpPr>
        <p:grpSp>
          <p:nvGrpSpPr>
            <p:cNvPr id="38" name="Group 37">
              <a:extLst>
                <a:ext uri="{FF2B5EF4-FFF2-40B4-BE49-F238E27FC236}">
                  <a16:creationId xmlns:a16="http://schemas.microsoft.com/office/drawing/2014/main" id="{8DA171FA-0274-FC4F-95E6-2ED1C2F60164}"/>
                </a:ext>
              </a:extLst>
            </p:cNvPr>
            <p:cNvGrpSpPr/>
            <p:nvPr/>
          </p:nvGrpSpPr>
          <p:grpSpPr>
            <a:xfrm>
              <a:off x="-10989501" y="25791"/>
              <a:ext cx="12191997" cy="6858001"/>
              <a:chOff x="-11091679" y="2"/>
              <a:chExt cx="12191997" cy="6858001"/>
            </a:xfrm>
          </p:grpSpPr>
          <p:grpSp>
            <p:nvGrpSpPr>
              <p:cNvPr id="27" name="Group 26">
                <a:extLst>
                  <a:ext uri="{FF2B5EF4-FFF2-40B4-BE49-F238E27FC236}">
                    <a16:creationId xmlns:a16="http://schemas.microsoft.com/office/drawing/2014/main" id="{60A6698E-5C04-324D-B3A6-2867A406607B}"/>
                  </a:ext>
                </a:extLst>
              </p:cNvPr>
              <p:cNvGrpSpPr/>
              <p:nvPr/>
            </p:nvGrpSpPr>
            <p:grpSpPr>
              <a:xfrm>
                <a:off x="-11091679" y="2"/>
                <a:ext cx="12191997" cy="6858001"/>
                <a:chOff x="-11061699" y="0"/>
                <a:chExt cx="12191997" cy="6858001"/>
              </a:xfrm>
            </p:grpSpPr>
            <p:grpSp>
              <p:nvGrpSpPr>
                <p:cNvPr id="29" name="Group 28">
                  <a:extLst>
                    <a:ext uri="{FF2B5EF4-FFF2-40B4-BE49-F238E27FC236}">
                      <a16:creationId xmlns:a16="http://schemas.microsoft.com/office/drawing/2014/main" id="{56761E50-ACF4-4AEB-91B2-4D1260FF3876}"/>
                    </a:ext>
                  </a:extLst>
                </p:cNvPr>
                <p:cNvGrpSpPr/>
                <p:nvPr/>
              </p:nvGrpSpPr>
              <p:grpSpPr>
                <a:xfrm>
                  <a:off x="-11061699" y="0"/>
                  <a:ext cx="12191997" cy="6858001"/>
                  <a:chOff x="-4114800" y="0"/>
                  <a:chExt cx="10729908" cy="6858001"/>
                </a:xfrm>
                <a:solidFill>
                  <a:schemeClr val="accent2"/>
                </a:solidFill>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4114800" y="0"/>
                    <a:ext cx="984885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4372076" y="4614968"/>
                    <a:ext cx="3605002"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477744DB-E253-6648-9A7B-87162CC03921}"/>
                    </a:ext>
                  </a:extLst>
                </p:cNvPr>
                <p:cNvSpPr/>
                <p:nvPr/>
              </p:nvSpPr>
              <p:spPr>
                <a:xfrm rot="5400000">
                  <a:off x="-727946" y="4921357"/>
                  <a:ext cx="2723495" cy="307777"/>
                </a:xfrm>
                <a:prstGeom prst="rect">
                  <a:avLst/>
                </a:prstGeom>
              </p:spPr>
              <p:txBody>
                <a:bodyPr wrap="square">
                  <a:spAutoFit/>
                </a:bodyPr>
                <a:lstStyle/>
                <a:p>
                  <a:pPr algn="ctr"/>
                  <a:r>
                    <a:rPr lang="en-US" sz="1400" b="1" dirty="0">
                      <a:solidFill>
                        <a:schemeClr val="bg1"/>
                      </a:solidFill>
                    </a:rPr>
                    <a:t>Customer Mobile Journey</a:t>
                  </a:r>
                </a:p>
              </p:txBody>
            </p:sp>
          </p:grpSp>
          <p:sp>
            <p:nvSpPr>
              <p:cNvPr id="159" name="TextBox 158">
                <a:extLst>
                  <a:ext uri="{FF2B5EF4-FFF2-40B4-BE49-F238E27FC236}">
                    <a16:creationId xmlns:a16="http://schemas.microsoft.com/office/drawing/2014/main" id="{57671D4D-4439-0F47-B16F-ABD6FD09CCE8}"/>
                  </a:ext>
                </a:extLst>
              </p:cNvPr>
              <p:cNvSpPr txBox="1"/>
              <p:nvPr/>
            </p:nvSpPr>
            <p:spPr>
              <a:xfrm>
                <a:off x="-9263922" y="312933"/>
                <a:ext cx="6106301" cy="646331"/>
              </a:xfrm>
              <a:prstGeom prst="rect">
                <a:avLst/>
              </a:prstGeom>
              <a:noFill/>
            </p:spPr>
            <p:txBody>
              <a:bodyPr wrap="square" rtlCol="0">
                <a:spAutoFit/>
              </a:bodyPr>
              <a:lstStyle/>
              <a:p>
                <a:r>
                  <a:rPr lang="en-US" sz="3600" b="1" dirty="0">
                    <a:solidFill>
                      <a:schemeClr val="accent2">
                        <a:lumMod val="20000"/>
                        <a:lumOff val="80000"/>
                      </a:schemeClr>
                    </a:solidFill>
                    <a:latin typeface="Avenir Black" panose="02000503020000020003" pitchFamily="2" charset="0"/>
                  </a:rPr>
                  <a:t>Customer Mobile Journey</a:t>
                </a:r>
              </a:p>
            </p:txBody>
          </p:sp>
        </p:grpSp>
        <p:grpSp>
          <p:nvGrpSpPr>
            <p:cNvPr id="84" name="Group 83">
              <a:extLst>
                <a:ext uri="{FF2B5EF4-FFF2-40B4-BE49-F238E27FC236}">
                  <a16:creationId xmlns:a16="http://schemas.microsoft.com/office/drawing/2014/main" id="{3380810A-4EFE-6443-9097-8CAF73C1C089}"/>
                </a:ext>
              </a:extLst>
            </p:cNvPr>
            <p:cNvGrpSpPr/>
            <p:nvPr/>
          </p:nvGrpSpPr>
          <p:grpSpPr>
            <a:xfrm>
              <a:off x="-9345421" y="1271593"/>
              <a:ext cx="9003534" cy="4998804"/>
              <a:chOff x="593050" y="422031"/>
              <a:chExt cx="10923745" cy="6064914"/>
            </a:xfrm>
          </p:grpSpPr>
          <p:cxnSp>
            <p:nvCxnSpPr>
              <p:cNvPr id="85" name="Straight Connector 84">
                <a:extLst>
                  <a:ext uri="{FF2B5EF4-FFF2-40B4-BE49-F238E27FC236}">
                    <a16:creationId xmlns:a16="http://schemas.microsoft.com/office/drawing/2014/main" id="{907BED42-D5FB-B143-91D4-35A6F5A1894B}"/>
                  </a:ext>
                </a:extLst>
              </p:cNvPr>
              <p:cNvCxnSpPr/>
              <p:nvPr/>
            </p:nvCxnSpPr>
            <p:spPr>
              <a:xfrm>
                <a:off x="2210835" y="3501008"/>
                <a:ext cx="7688175"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D89C71-B64F-EF48-B231-FC94A265CAC6}"/>
                  </a:ext>
                </a:extLst>
              </p:cNvPr>
              <p:cNvCxnSpPr>
                <a:stCxn id="141" idx="6"/>
                <a:endCxn id="133" idx="2"/>
              </p:cNvCxnSpPr>
              <p:nvPr/>
            </p:nvCxnSpPr>
            <p:spPr>
              <a:xfrm>
                <a:off x="2210835" y="1230924"/>
                <a:ext cx="7688175"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8BCEAF7B-76D0-9041-999C-0CF663C2A1D8}"/>
                  </a:ext>
                </a:extLst>
              </p:cNvPr>
              <p:cNvGrpSpPr/>
              <p:nvPr/>
            </p:nvGrpSpPr>
            <p:grpSpPr>
              <a:xfrm>
                <a:off x="593050" y="422031"/>
                <a:ext cx="10923745" cy="1617785"/>
                <a:chOff x="593050" y="422031"/>
                <a:chExt cx="10923745" cy="1617785"/>
              </a:xfrm>
            </p:grpSpPr>
            <p:grpSp>
              <p:nvGrpSpPr>
                <p:cNvPr id="128" name="Group 127">
                  <a:extLst>
                    <a:ext uri="{FF2B5EF4-FFF2-40B4-BE49-F238E27FC236}">
                      <a16:creationId xmlns:a16="http://schemas.microsoft.com/office/drawing/2014/main" id="{07D2AB3A-DAB9-D242-8A19-7F2F927F4480}"/>
                    </a:ext>
                  </a:extLst>
                </p:cNvPr>
                <p:cNvGrpSpPr/>
                <p:nvPr/>
              </p:nvGrpSpPr>
              <p:grpSpPr>
                <a:xfrm>
                  <a:off x="593050" y="422031"/>
                  <a:ext cx="1617785" cy="1617785"/>
                  <a:chOff x="562708" y="422031"/>
                  <a:chExt cx="1617785" cy="1617785"/>
                </a:xfrm>
              </p:grpSpPr>
              <p:sp>
                <p:nvSpPr>
                  <p:cNvPr id="141" name="Oval 140">
                    <a:extLst>
                      <a:ext uri="{FF2B5EF4-FFF2-40B4-BE49-F238E27FC236}">
                        <a16:creationId xmlns:a16="http://schemas.microsoft.com/office/drawing/2014/main" id="{65490563-664C-3D4B-8E5C-1A3F7F59A240}"/>
                      </a:ext>
                    </a:extLst>
                  </p:cNvPr>
                  <p:cNvSpPr/>
                  <p:nvPr/>
                </p:nvSpPr>
                <p:spPr>
                  <a:xfrm>
                    <a:off x="562708" y="422031"/>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2" name="Title 1">
                    <a:extLst>
                      <a:ext uri="{FF2B5EF4-FFF2-40B4-BE49-F238E27FC236}">
                        <a16:creationId xmlns:a16="http://schemas.microsoft.com/office/drawing/2014/main" id="{C43B1565-C1DF-8241-840F-1DE9702D2563}"/>
                      </a:ext>
                    </a:extLst>
                  </p:cNvPr>
                  <p:cNvSpPr txBox="1">
                    <a:spLocks/>
                  </p:cNvSpPr>
                  <p:nvPr/>
                </p:nvSpPr>
                <p:spPr>
                  <a:xfrm>
                    <a:off x="733553"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Wants to know how to feed their new dog pet</a:t>
                    </a:r>
                  </a:p>
                </p:txBody>
              </p:sp>
            </p:grpSp>
            <p:grpSp>
              <p:nvGrpSpPr>
                <p:cNvPr id="129" name="Group 128">
                  <a:extLst>
                    <a:ext uri="{FF2B5EF4-FFF2-40B4-BE49-F238E27FC236}">
                      <a16:creationId xmlns:a16="http://schemas.microsoft.com/office/drawing/2014/main" id="{86CD4FC1-172E-304E-B790-E5BE8F7876A6}"/>
                    </a:ext>
                  </a:extLst>
                </p:cNvPr>
                <p:cNvGrpSpPr/>
                <p:nvPr/>
              </p:nvGrpSpPr>
              <p:grpSpPr>
                <a:xfrm>
                  <a:off x="2919540" y="422031"/>
                  <a:ext cx="1617785" cy="1617785"/>
                  <a:chOff x="2639616" y="422031"/>
                  <a:chExt cx="1617785" cy="1617785"/>
                </a:xfrm>
              </p:grpSpPr>
              <p:sp>
                <p:nvSpPr>
                  <p:cNvPr id="139" name="Oval 138">
                    <a:extLst>
                      <a:ext uri="{FF2B5EF4-FFF2-40B4-BE49-F238E27FC236}">
                        <a16:creationId xmlns:a16="http://schemas.microsoft.com/office/drawing/2014/main" id="{BFBA8057-3F26-0F48-BB85-7F8ECC8A5055}"/>
                      </a:ext>
                    </a:extLst>
                  </p:cNvPr>
                  <p:cNvSpPr/>
                  <p:nvPr/>
                </p:nvSpPr>
                <p:spPr>
                  <a:xfrm>
                    <a:off x="2639616" y="422031"/>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0" name="Title 1">
                    <a:extLst>
                      <a:ext uri="{FF2B5EF4-FFF2-40B4-BE49-F238E27FC236}">
                        <a16:creationId xmlns:a16="http://schemas.microsoft.com/office/drawing/2014/main" id="{BCC29C6B-62EA-6047-9DE6-890A655DC4C1}"/>
                      </a:ext>
                    </a:extLst>
                  </p:cNvPr>
                  <p:cNvSpPr txBox="1">
                    <a:spLocks/>
                  </p:cNvSpPr>
                  <p:nvPr/>
                </p:nvSpPr>
                <p:spPr>
                  <a:xfrm>
                    <a:off x="2810461"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Search </a:t>
                    </a:r>
                  </a:p>
                  <a:p>
                    <a:pPr algn="ctr"/>
                    <a:r>
                      <a:rPr lang="en-US" sz="1000" b="1" dirty="0">
                        <a:solidFill>
                          <a:schemeClr val="bg1"/>
                        </a:solidFill>
                        <a:latin typeface="Avenir Book" panose="02000503020000020003" pitchFamily="2" charset="0"/>
                      </a:rPr>
                      <a:t>for pet advice on mobile</a:t>
                    </a:r>
                  </a:p>
                </p:txBody>
              </p:sp>
            </p:grpSp>
            <p:grpSp>
              <p:nvGrpSpPr>
                <p:cNvPr id="130" name="Group 129">
                  <a:extLst>
                    <a:ext uri="{FF2B5EF4-FFF2-40B4-BE49-F238E27FC236}">
                      <a16:creationId xmlns:a16="http://schemas.microsoft.com/office/drawing/2014/main" id="{556FF9BF-2BC2-A642-BC5C-F6E278F7863D}"/>
                    </a:ext>
                  </a:extLst>
                </p:cNvPr>
                <p:cNvGrpSpPr/>
                <p:nvPr/>
              </p:nvGrpSpPr>
              <p:grpSpPr>
                <a:xfrm>
                  <a:off x="5246030" y="422031"/>
                  <a:ext cx="1617785" cy="1617785"/>
                  <a:chOff x="5087888" y="422031"/>
                  <a:chExt cx="1617785" cy="1617785"/>
                </a:xfrm>
              </p:grpSpPr>
              <p:sp>
                <p:nvSpPr>
                  <p:cNvPr id="137" name="Oval 136">
                    <a:extLst>
                      <a:ext uri="{FF2B5EF4-FFF2-40B4-BE49-F238E27FC236}">
                        <a16:creationId xmlns:a16="http://schemas.microsoft.com/office/drawing/2014/main" id="{3D937BC2-32B7-D64D-81EA-E17818081AE2}"/>
                      </a:ext>
                    </a:extLst>
                  </p:cNvPr>
                  <p:cNvSpPr/>
                  <p:nvPr/>
                </p:nvSpPr>
                <p:spPr>
                  <a:xfrm>
                    <a:off x="5087888" y="422031"/>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38" name="Title 1">
                    <a:extLst>
                      <a:ext uri="{FF2B5EF4-FFF2-40B4-BE49-F238E27FC236}">
                        <a16:creationId xmlns:a16="http://schemas.microsoft.com/office/drawing/2014/main" id="{0BFD1E17-6ACF-1548-B42F-36DBBD5356F3}"/>
                      </a:ext>
                    </a:extLst>
                  </p:cNvPr>
                  <p:cNvSpPr txBox="1">
                    <a:spLocks/>
                  </p:cNvSpPr>
                  <p:nvPr/>
                </p:nvSpPr>
                <p:spPr>
                  <a:xfrm>
                    <a:off x="5258733"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Land on </a:t>
                    </a:r>
                  </a:p>
                  <a:p>
                    <a:pPr algn="ctr"/>
                    <a:r>
                      <a:rPr lang="en-US" sz="1000" b="1" dirty="0">
                        <a:solidFill>
                          <a:schemeClr val="bg1"/>
                        </a:solidFill>
                        <a:latin typeface="Avenir Book" panose="02000503020000020003" pitchFamily="2" charset="0"/>
                      </a:rPr>
                      <a:t>Royal </a:t>
                    </a:r>
                    <a:r>
                      <a:rPr lang="en-US" sz="1000" b="1" dirty="0" err="1">
                        <a:solidFill>
                          <a:schemeClr val="bg1"/>
                        </a:solidFill>
                        <a:latin typeface="Avenir Book" panose="02000503020000020003" pitchFamily="2" charset="0"/>
                      </a:rPr>
                      <a:t>Canin</a:t>
                    </a:r>
                    <a:r>
                      <a:rPr lang="en-US" sz="1000" b="1" dirty="0">
                        <a:solidFill>
                          <a:schemeClr val="bg1"/>
                        </a:solidFill>
                        <a:latin typeface="Avenir Book" panose="02000503020000020003" pitchFamily="2" charset="0"/>
                      </a:rPr>
                      <a:t> Website</a:t>
                    </a:r>
                  </a:p>
                </p:txBody>
              </p:sp>
            </p:grpSp>
            <p:grpSp>
              <p:nvGrpSpPr>
                <p:cNvPr id="131" name="Group 130">
                  <a:extLst>
                    <a:ext uri="{FF2B5EF4-FFF2-40B4-BE49-F238E27FC236}">
                      <a16:creationId xmlns:a16="http://schemas.microsoft.com/office/drawing/2014/main" id="{967E8E1A-5F0A-EE41-B81E-026A918107B0}"/>
                    </a:ext>
                  </a:extLst>
                </p:cNvPr>
                <p:cNvGrpSpPr/>
                <p:nvPr/>
              </p:nvGrpSpPr>
              <p:grpSpPr>
                <a:xfrm>
                  <a:off x="7572520" y="422031"/>
                  <a:ext cx="1617785" cy="1617785"/>
                  <a:chOff x="7680176" y="422031"/>
                  <a:chExt cx="1617785" cy="1617785"/>
                </a:xfrm>
              </p:grpSpPr>
              <p:sp>
                <p:nvSpPr>
                  <p:cNvPr id="135" name="Oval 134">
                    <a:extLst>
                      <a:ext uri="{FF2B5EF4-FFF2-40B4-BE49-F238E27FC236}">
                        <a16:creationId xmlns:a16="http://schemas.microsoft.com/office/drawing/2014/main" id="{CCA1059F-4983-A84B-BD9B-D88B4B66DC15}"/>
                      </a:ext>
                    </a:extLst>
                  </p:cNvPr>
                  <p:cNvSpPr/>
                  <p:nvPr/>
                </p:nvSpPr>
                <p:spPr>
                  <a:xfrm>
                    <a:off x="7680176" y="422031"/>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36" name="Title 1">
                    <a:extLst>
                      <a:ext uri="{FF2B5EF4-FFF2-40B4-BE49-F238E27FC236}">
                        <a16:creationId xmlns:a16="http://schemas.microsoft.com/office/drawing/2014/main" id="{C0B590E7-D3FB-EA4F-881F-89BFB5D215C9}"/>
                      </a:ext>
                    </a:extLst>
                  </p:cNvPr>
                  <p:cNvSpPr txBox="1">
                    <a:spLocks/>
                  </p:cNvSpPr>
                  <p:nvPr/>
                </p:nvSpPr>
                <p:spPr>
                  <a:xfrm>
                    <a:off x="7851021"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Wants to know if there is any visual content to watch</a:t>
                    </a:r>
                  </a:p>
                </p:txBody>
              </p:sp>
            </p:grpSp>
            <p:grpSp>
              <p:nvGrpSpPr>
                <p:cNvPr id="132" name="Group 131">
                  <a:extLst>
                    <a:ext uri="{FF2B5EF4-FFF2-40B4-BE49-F238E27FC236}">
                      <a16:creationId xmlns:a16="http://schemas.microsoft.com/office/drawing/2014/main" id="{94A272A2-7420-0E44-85E7-A362051E2EA5}"/>
                    </a:ext>
                  </a:extLst>
                </p:cNvPr>
                <p:cNvGrpSpPr/>
                <p:nvPr/>
              </p:nvGrpSpPr>
              <p:grpSpPr>
                <a:xfrm>
                  <a:off x="9899010" y="422031"/>
                  <a:ext cx="1617785" cy="1617785"/>
                  <a:chOff x="9885595" y="422031"/>
                  <a:chExt cx="1617785" cy="1617785"/>
                </a:xfrm>
              </p:grpSpPr>
              <p:sp>
                <p:nvSpPr>
                  <p:cNvPr id="133" name="Oval 132">
                    <a:extLst>
                      <a:ext uri="{FF2B5EF4-FFF2-40B4-BE49-F238E27FC236}">
                        <a16:creationId xmlns:a16="http://schemas.microsoft.com/office/drawing/2014/main" id="{3CF41E05-0C4C-D14B-BA00-92AB463B7A16}"/>
                      </a:ext>
                    </a:extLst>
                  </p:cNvPr>
                  <p:cNvSpPr/>
                  <p:nvPr/>
                </p:nvSpPr>
                <p:spPr>
                  <a:xfrm>
                    <a:off x="9885595" y="422031"/>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34" name="Title 1">
                    <a:extLst>
                      <a:ext uri="{FF2B5EF4-FFF2-40B4-BE49-F238E27FC236}">
                        <a16:creationId xmlns:a16="http://schemas.microsoft.com/office/drawing/2014/main" id="{6DDB452B-0EE7-7949-9F2B-87AA34ECA34F}"/>
                      </a:ext>
                    </a:extLst>
                  </p:cNvPr>
                  <p:cNvSpPr txBox="1">
                    <a:spLocks/>
                  </p:cNvSpPr>
                  <p:nvPr/>
                </p:nvSpPr>
                <p:spPr>
                  <a:xfrm>
                    <a:off x="10056440" y="589213"/>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Land on the Visual content Section of the website</a:t>
                    </a:r>
                  </a:p>
                </p:txBody>
              </p:sp>
            </p:grpSp>
          </p:grpSp>
          <p:grpSp>
            <p:nvGrpSpPr>
              <p:cNvPr id="88" name="Group 87">
                <a:extLst>
                  <a:ext uri="{FF2B5EF4-FFF2-40B4-BE49-F238E27FC236}">
                    <a16:creationId xmlns:a16="http://schemas.microsoft.com/office/drawing/2014/main" id="{ACAD33E0-A226-6547-ADDC-EFD9B4D70667}"/>
                  </a:ext>
                </a:extLst>
              </p:cNvPr>
              <p:cNvGrpSpPr/>
              <p:nvPr/>
            </p:nvGrpSpPr>
            <p:grpSpPr>
              <a:xfrm>
                <a:off x="593050" y="2645595"/>
                <a:ext cx="10923745" cy="1617785"/>
                <a:chOff x="593050" y="2888940"/>
                <a:chExt cx="10923745" cy="1617785"/>
              </a:xfrm>
            </p:grpSpPr>
            <p:grpSp>
              <p:nvGrpSpPr>
                <p:cNvPr id="113" name="Group 112">
                  <a:extLst>
                    <a:ext uri="{FF2B5EF4-FFF2-40B4-BE49-F238E27FC236}">
                      <a16:creationId xmlns:a16="http://schemas.microsoft.com/office/drawing/2014/main" id="{0BB7B213-CF7C-6F48-B762-BD15F2E1D331}"/>
                    </a:ext>
                  </a:extLst>
                </p:cNvPr>
                <p:cNvGrpSpPr/>
                <p:nvPr/>
              </p:nvGrpSpPr>
              <p:grpSpPr>
                <a:xfrm>
                  <a:off x="9899010" y="2888940"/>
                  <a:ext cx="1617785" cy="1617785"/>
                  <a:chOff x="9912424" y="2852936"/>
                  <a:chExt cx="1617785" cy="1617785"/>
                </a:xfrm>
              </p:grpSpPr>
              <p:sp>
                <p:nvSpPr>
                  <p:cNvPr id="126" name="Oval 125">
                    <a:extLst>
                      <a:ext uri="{FF2B5EF4-FFF2-40B4-BE49-F238E27FC236}">
                        <a16:creationId xmlns:a16="http://schemas.microsoft.com/office/drawing/2014/main" id="{4638C1F5-9C2D-A34F-B82F-950481C3941B}"/>
                      </a:ext>
                    </a:extLst>
                  </p:cNvPr>
                  <p:cNvSpPr/>
                  <p:nvPr/>
                </p:nvSpPr>
                <p:spPr>
                  <a:xfrm>
                    <a:off x="9912424" y="2852936"/>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27" name="Title 1">
                    <a:extLst>
                      <a:ext uri="{FF2B5EF4-FFF2-40B4-BE49-F238E27FC236}">
                        <a16:creationId xmlns:a16="http://schemas.microsoft.com/office/drawing/2014/main" id="{F30B5742-68C0-D147-9C9C-638323DB249B}"/>
                      </a:ext>
                    </a:extLst>
                  </p:cNvPr>
                  <p:cNvSpPr txBox="1">
                    <a:spLocks/>
                  </p:cNvSpPr>
                  <p:nvPr/>
                </p:nvSpPr>
                <p:spPr>
                  <a:xfrm>
                    <a:off x="10083269" y="3020118"/>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Viewed a couple of videos</a:t>
                    </a:r>
                  </a:p>
                </p:txBody>
              </p:sp>
            </p:grpSp>
            <p:grpSp>
              <p:nvGrpSpPr>
                <p:cNvPr id="114" name="Group 113">
                  <a:extLst>
                    <a:ext uri="{FF2B5EF4-FFF2-40B4-BE49-F238E27FC236}">
                      <a16:creationId xmlns:a16="http://schemas.microsoft.com/office/drawing/2014/main" id="{F1205F44-707E-E744-B719-FE4C54465CC2}"/>
                    </a:ext>
                  </a:extLst>
                </p:cNvPr>
                <p:cNvGrpSpPr/>
                <p:nvPr/>
              </p:nvGrpSpPr>
              <p:grpSpPr>
                <a:xfrm>
                  <a:off x="7572520" y="2888940"/>
                  <a:ext cx="1617785" cy="1617785"/>
                  <a:chOff x="7824192" y="2852936"/>
                  <a:chExt cx="1617785" cy="1617785"/>
                </a:xfrm>
              </p:grpSpPr>
              <p:sp>
                <p:nvSpPr>
                  <p:cNvPr id="124" name="Oval 123">
                    <a:extLst>
                      <a:ext uri="{FF2B5EF4-FFF2-40B4-BE49-F238E27FC236}">
                        <a16:creationId xmlns:a16="http://schemas.microsoft.com/office/drawing/2014/main" id="{2D9D078A-9C50-2347-A94D-D994AE49F277}"/>
                      </a:ext>
                    </a:extLst>
                  </p:cNvPr>
                  <p:cNvSpPr/>
                  <p:nvPr/>
                </p:nvSpPr>
                <p:spPr>
                  <a:xfrm>
                    <a:off x="7824192" y="2852936"/>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25" name="Title 1">
                    <a:extLst>
                      <a:ext uri="{FF2B5EF4-FFF2-40B4-BE49-F238E27FC236}">
                        <a16:creationId xmlns:a16="http://schemas.microsoft.com/office/drawing/2014/main" id="{CC00BED4-3103-8D41-93B9-565456CE522D}"/>
                      </a:ext>
                    </a:extLst>
                  </p:cNvPr>
                  <p:cNvSpPr txBox="1">
                    <a:spLocks/>
                  </p:cNvSpPr>
                  <p:nvPr/>
                </p:nvSpPr>
                <p:spPr>
                  <a:xfrm>
                    <a:off x="7995037" y="3020118"/>
                    <a:ext cx="132033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Saw some advertisement banner at the side panel showing “Pet food”</a:t>
                    </a:r>
                  </a:p>
                </p:txBody>
              </p:sp>
            </p:grpSp>
            <p:grpSp>
              <p:nvGrpSpPr>
                <p:cNvPr id="115" name="Group 114">
                  <a:extLst>
                    <a:ext uri="{FF2B5EF4-FFF2-40B4-BE49-F238E27FC236}">
                      <a16:creationId xmlns:a16="http://schemas.microsoft.com/office/drawing/2014/main" id="{F84F74E0-5701-2B42-A054-79542C210CBA}"/>
                    </a:ext>
                  </a:extLst>
                </p:cNvPr>
                <p:cNvGrpSpPr/>
                <p:nvPr/>
              </p:nvGrpSpPr>
              <p:grpSpPr>
                <a:xfrm>
                  <a:off x="5246030" y="2888940"/>
                  <a:ext cx="1617785" cy="1617785"/>
                  <a:chOff x="5375920" y="2852936"/>
                  <a:chExt cx="1617785" cy="1617785"/>
                </a:xfrm>
              </p:grpSpPr>
              <p:sp>
                <p:nvSpPr>
                  <p:cNvPr id="122" name="Oval 121">
                    <a:extLst>
                      <a:ext uri="{FF2B5EF4-FFF2-40B4-BE49-F238E27FC236}">
                        <a16:creationId xmlns:a16="http://schemas.microsoft.com/office/drawing/2014/main" id="{51DCDF37-8C4C-F24D-888A-FF506F1407C1}"/>
                      </a:ext>
                    </a:extLst>
                  </p:cNvPr>
                  <p:cNvSpPr/>
                  <p:nvPr/>
                </p:nvSpPr>
                <p:spPr>
                  <a:xfrm>
                    <a:off x="5375920" y="2852936"/>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23" name="Title 1">
                    <a:extLst>
                      <a:ext uri="{FF2B5EF4-FFF2-40B4-BE49-F238E27FC236}">
                        <a16:creationId xmlns:a16="http://schemas.microsoft.com/office/drawing/2014/main" id="{FEE76C6E-4CBC-3B4C-A159-C068EB5751CB}"/>
                      </a:ext>
                    </a:extLst>
                  </p:cNvPr>
                  <p:cNvSpPr txBox="1">
                    <a:spLocks/>
                  </p:cNvSpPr>
                  <p:nvPr/>
                </p:nvSpPr>
                <p:spPr>
                  <a:xfrm>
                    <a:off x="5546765" y="3020118"/>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Click on the banner</a:t>
                    </a:r>
                  </a:p>
                </p:txBody>
              </p:sp>
            </p:grpSp>
            <p:grpSp>
              <p:nvGrpSpPr>
                <p:cNvPr id="116" name="Group 115">
                  <a:extLst>
                    <a:ext uri="{FF2B5EF4-FFF2-40B4-BE49-F238E27FC236}">
                      <a16:creationId xmlns:a16="http://schemas.microsoft.com/office/drawing/2014/main" id="{8EDF7930-6613-3D49-8AF7-839879708910}"/>
                    </a:ext>
                  </a:extLst>
                </p:cNvPr>
                <p:cNvGrpSpPr/>
                <p:nvPr/>
              </p:nvGrpSpPr>
              <p:grpSpPr>
                <a:xfrm>
                  <a:off x="2919540" y="2888940"/>
                  <a:ext cx="1617785" cy="1617785"/>
                  <a:chOff x="2927648" y="2924944"/>
                  <a:chExt cx="1617785" cy="1617785"/>
                </a:xfrm>
              </p:grpSpPr>
              <p:sp>
                <p:nvSpPr>
                  <p:cNvPr id="120" name="Oval 119">
                    <a:extLst>
                      <a:ext uri="{FF2B5EF4-FFF2-40B4-BE49-F238E27FC236}">
                        <a16:creationId xmlns:a16="http://schemas.microsoft.com/office/drawing/2014/main" id="{FFB8CA80-0303-3F45-876B-2A2C28D3FBF4}"/>
                      </a:ext>
                    </a:extLst>
                  </p:cNvPr>
                  <p:cNvSpPr/>
                  <p:nvPr/>
                </p:nvSpPr>
                <p:spPr>
                  <a:xfrm>
                    <a:off x="2927648" y="2924944"/>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21" name="Title 1">
                    <a:extLst>
                      <a:ext uri="{FF2B5EF4-FFF2-40B4-BE49-F238E27FC236}">
                        <a16:creationId xmlns:a16="http://schemas.microsoft.com/office/drawing/2014/main" id="{C4E2A0FF-9A23-834D-BD18-C1B82B1D3FED}"/>
                      </a:ext>
                    </a:extLst>
                  </p:cNvPr>
                  <p:cNvSpPr txBox="1">
                    <a:spLocks/>
                  </p:cNvSpPr>
                  <p:nvPr/>
                </p:nvSpPr>
                <p:spPr>
                  <a:xfrm>
                    <a:off x="3098493" y="3092126"/>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Land into the E-commerce page within the website</a:t>
                    </a:r>
                  </a:p>
                </p:txBody>
              </p:sp>
            </p:grpSp>
            <p:grpSp>
              <p:nvGrpSpPr>
                <p:cNvPr id="117" name="Group 116">
                  <a:extLst>
                    <a:ext uri="{FF2B5EF4-FFF2-40B4-BE49-F238E27FC236}">
                      <a16:creationId xmlns:a16="http://schemas.microsoft.com/office/drawing/2014/main" id="{380AAED3-7E41-7B4E-B9DA-B194915D92BC}"/>
                    </a:ext>
                  </a:extLst>
                </p:cNvPr>
                <p:cNvGrpSpPr/>
                <p:nvPr/>
              </p:nvGrpSpPr>
              <p:grpSpPr>
                <a:xfrm>
                  <a:off x="593050" y="2888940"/>
                  <a:ext cx="1617785" cy="1617785"/>
                  <a:chOff x="623392" y="2924944"/>
                  <a:chExt cx="1617785" cy="1617785"/>
                </a:xfrm>
              </p:grpSpPr>
              <p:sp>
                <p:nvSpPr>
                  <p:cNvPr id="118" name="Oval 117">
                    <a:extLst>
                      <a:ext uri="{FF2B5EF4-FFF2-40B4-BE49-F238E27FC236}">
                        <a16:creationId xmlns:a16="http://schemas.microsoft.com/office/drawing/2014/main" id="{C91A9EAC-6267-3140-A4B4-D376B2BC9328}"/>
                      </a:ext>
                    </a:extLst>
                  </p:cNvPr>
                  <p:cNvSpPr/>
                  <p:nvPr/>
                </p:nvSpPr>
                <p:spPr>
                  <a:xfrm>
                    <a:off x="623392" y="2924944"/>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19" name="Title 1">
                    <a:extLst>
                      <a:ext uri="{FF2B5EF4-FFF2-40B4-BE49-F238E27FC236}">
                        <a16:creationId xmlns:a16="http://schemas.microsoft.com/office/drawing/2014/main" id="{2A1A2A6E-5D33-1347-B74B-3634FB61A95B}"/>
                      </a:ext>
                    </a:extLst>
                  </p:cNvPr>
                  <p:cNvSpPr txBox="1">
                    <a:spLocks/>
                  </p:cNvSpPr>
                  <p:nvPr/>
                </p:nvSpPr>
                <p:spPr>
                  <a:xfrm>
                    <a:off x="794237" y="3092126"/>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Read some review on the selected food</a:t>
                    </a:r>
                  </a:p>
                </p:txBody>
              </p:sp>
            </p:grpSp>
          </p:grpSp>
          <p:grpSp>
            <p:nvGrpSpPr>
              <p:cNvPr id="89" name="Group 88">
                <a:extLst>
                  <a:ext uri="{FF2B5EF4-FFF2-40B4-BE49-F238E27FC236}">
                    <a16:creationId xmlns:a16="http://schemas.microsoft.com/office/drawing/2014/main" id="{4A02F82C-B4F9-0746-A453-6E3A5538DD63}"/>
                  </a:ext>
                </a:extLst>
              </p:cNvPr>
              <p:cNvGrpSpPr/>
              <p:nvPr/>
            </p:nvGrpSpPr>
            <p:grpSpPr>
              <a:xfrm>
                <a:off x="593050" y="4869160"/>
                <a:ext cx="1617785" cy="1617785"/>
                <a:chOff x="623392" y="4869160"/>
                <a:chExt cx="1617785" cy="1617785"/>
              </a:xfrm>
            </p:grpSpPr>
            <p:sp>
              <p:nvSpPr>
                <p:cNvPr id="111" name="Oval 110">
                  <a:extLst>
                    <a:ext uri="{FF2B5EF4-FFF2-40B4-BE49-F238E27FC236}">
                      <a16:creationId xmlns:a16="http://schemas.microsoft.com/office/drawing/2014/main" id="{5AFBC212-BEA6-174C-9046-E2D7C6217530}"/>
                    </a:ext>
                  </a:extLst>
                </p:cNvPr>
                <p:cNvSpPr/>
                <p:nvPr/>
              </p:nvSpPr>
              <p:spPr>
                <a:xfrm>
                  <a:off x="623392" y="4869160"/>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12" name="Title 1">
                  <a:extLst>
                    <a:ext uri="{FF2B5EF4-FFF2-40B4-BE49-F238E27FC236}">
                      <a16:creationId xmlns:a16="http://schemas.microsoft.com/office/drawing/2014/main" id="{DB574544-9640-BA45-BAF6-2BB9A557C70D}"/>
                    </a:ext>
                  </a:extLst>
                </p:cNvPr>
                <p:cNvSpPr txBox="1">
                  <a:spLocks/>
                </p:cNvSpPr>
                <p:nvPr/>
              </p:nvSpPr>
              <p:spPr>
                <a:xfrm>
                  <a:off x="794237" y="5036342"/>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Decided to try one based on the review and video </a:t>
                  </a:r>
                </a:p>
              </p:txBody>
            </p:sp>
          </p:grpSp>
          <p:grpSp>
            <p:nvGrpSpPr>
              <p:cNvPr id="90" name="Group 89">
                <a:extLst>
                  <a:ext uri="{FF2B5EF4-FFF2-40B4-BE49-F238E27FC236}">
                    <a16:creationId xmlns:a16="http://schemas.microsoft.com/office/drawing/2014/main" id="{B4A8EC19-674A-2647-983F-8742BE309E55}"/>
                  </a:ext>
                </a:extLst>
              </p:cNvPr>
              <p:cNvGrpSpPr/>
              <p:nvPr/>
            </p:nvGrpSpPr>
            <p:grpSpPr>
              <a:xfrm>
                <a:off x="5241440" y="4869160"/>
                <a:ext cx="1617785" cy="1617785"/>
                <a:chOff x="5591944" y="4869160"/>
                <a:chExt cx="1617785" cy="1617785"/>
              </a:xfrm>
            </p:grpSpPr>
            <p:sp>
              <p:nvSpPr>
                <p:cNvPr id="109" name="Oval 108">
                  <a:extLst>
                    <a:ext uri="{FF2B5EF4-FFF2-40B4-BE49-F238E27FC236}">
                      <a16:creationId xmlns:a16="http://schemas.microsoft.com/office/drawing/2014/main" id="{60246997-E5F0-2540-A3AC-0363DD82989D}"/>
                    </a:ext>
                  </a:extLst>
                </p:cNvPr>
                <p:cNvSpPr/>
                <p:nvPr/>
              </p:nvSpPr>
              <p:spPr>
                <a:xfrm>
                  <a:off x="5591944" y="4869160"/>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10" name="Title 1">
                  <a:extLst>
                    <a:ext uri="{FF2B5EF4-FFF2-40B4-BE49-F238E27FC236}">
                      <a16:creationId xmlns:a16="http://schemas.microsoft.com/office/drawing/2014/main" id="{2E7EF886-5E5A-B045-98B6-472AD7CD1BF5}"/>
                    </a:ext>
                  </a:extLst>
                </p:cNvPr>
                <p:cNvSpPr txBox="1">
                  <a:spLocks/>
                </p:cNvSpPr>
                <p:nvPr/>
              </p:nvSpPr>
              <p:spPr>
                <a:xfrm>
                  <a:off x="5762789" y="5036342"/>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Revisit website for more informative content</a:t>
                  </a:r>
                </a:p>
              </p:txBody>
            </p:sp>
          </p:grpSp>
          <p:grpSp>
            <p:nvGrpSpPr>
              <p:cNvPr id="91" name="Group 90">
                <a:extLst>
                  <a:ext uri="{FF2B5EF4-FFF2-40B4-BE49-F238E27FC236}">
                    <a16:creationId xmlns:a16="http://schemas.microsoft.com/office/drawing/2014/main" id="{B1CBC1A6-545E-734C-869B-9182FAD54403}"/>
                  </a:ext>
                </a:extLst>
              </p:cNvPr>
              <p:cNvGrpSpPr/>
              <p:nvPr/>
            </p:nvGrpSpPr>
            <p:grpSpPr>
              <a:xfrm>
                <a:off x="9903654" y="1655266"/>
                <a:ext cx="676589" cy="676589"/>
                <a:chOff x="6960096" y="1196752"/>
                <a:chExt cx="1617785" cy="1617785"/>
              </a:xfrm>
            </p:grpSpPr>
            <p:sp>
              <p:nvSpPr>
                <p:cNvPr id="107" name="Oval 106">
                  <a:extLst>
                    <a:ext uri="{FF2B5EF4-FFF2-40B4-BE49-F238E27FC236}">
                      <a16:creationId xmlns:a16="http://schemas.microsoft.com/office/drawing/2014/main" id="{289A2FD1-EED0-1C40-B126-4146A908ACA2}"/>
                    </a:ext>
                  </a:extLst>
                </p:cNvPr>
                <p:cNvSpPr/>
                <p:nvPr/>
              </p:nvSpPr>
              <p:spPr>
                <a:xfrm>
                  <a:off x="6960096" y="1196752"/>
                  <a:ext cx="1617785" cy="1617785"/>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108" name="Picture 107" descr="A close up of a logo&#10;&#10;Description automatically generated">
                  <a:extLst>
                    <a:ext uri="{FF2B5EF4-FFF2-40B4-BE49-F238E27FC236}">
                      <a16:creationId xmlns:a16="http://schemas.microsoft.com/office/drawing/2014/main" id="{54BA96E0-844F-6649-848C-77CC4073DE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3973" y="1379807"/>
                  <a:ext cx="1262575" cy="1262575"/>
                </a:xfrm>
                <a:prstGeom prst="rect">
                  <a:avLst/>
                </a:prstGeom>
              </p:spPr>
            </p:pic>
          </p:grpSp>
          <p:grpSp>
            <p:nvGrpSpPr>
              <p:cNvPr id="92" name="Group 91">
                <a:extLst>
                  <a:ext uri="{FF2B5EF4-FFF2-40B4-BE49-F238E27FC236}">
                    <a16:creationId xmlns:a16="http://schemas.microsoft.com/office/drawing/2014/main" id="{CE818187-FD58-084B-9F6B-76E5894B1490}"/>
                  </a:ext>
                </a:extLst>
              </p:cNvPr>
              <p:cNvGrpSpPr/>
              <p:nvPr/>
            </p:nvGrpSpPr>
            <p:grpSpPr>
              <a:xfrm>
                <a:off x="7441809" y="3950463"/>
                <a:ext cx="710908" cy="710908"/>
                <a:chOff x="6960096" y="1196752"/>
                <a:chExt cx="1617785" cy="1617785"/>
              </a:xfrm>
            </p:grpSpPr>
            <p:sp>
              <p:nvSpPr>
                <p:cNvPr id="105" name="Oval 104">
                  <a:extLst>
                    <a:ext uri="{FF2B5EF4-FFF2-40B4-BE49-F238E27FC236}">
                      <a16:creationId xmlns:a16="http://schemas.microsoft.com/office/drawing/2014/main" id="{1DBA896D-A64C-2641-A0E5-66483B487091}"/>
                    </a:ext>
                  </a:extLst>
                </p:cNvPr>
                <p:cNvSpPr/>
                <p:nvPr/>
              </p:nvSpPr>
              <p:spPr>
                <a:xfrm>
                  <a:off x="6960096" y="1196752"/>
                  <a:ext cx="1617785" cy="1617785"/>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106" name="Picture 105" descr="A close up of a logo&#10;&#10;Description automatically generated">
                  <a:extLst>
                    <a:ext uri="{FF2B5EF4-FFF2-40B4-BE49-F238E27FC236}">
                      <a16:creationId xmlns:a16="http://schemas.microsoft.com/office/drawing/2014/main" id="{27D1941B-41C5-BB40-954E-099F5AE3DB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63973" y="1379807"/>
                  <a:ext cx="1262575" cy="1262575"/>
                </a:xfrm>
                <a:prstGeom prst="rect">
                  <a:avLst/>
                </a:prstGeom>
              </p:spPr>
            </p:pic>
          </p:grpSp>
          <p:grpSp>
            <p:nvGrpSpPr>
              <p:cNvPr id="93" name="Group 92">
                <a:extLst>
                  <a:ext uri="{FF2B5EF4-FFF2-40B4-BE49-F238E27FC236}">
                    <a16:creationId xmlns:a16="http://schemas.microsoft.com/office/drawing/2014/main" id="{912A408E-D30F-D64B-A1B8-00697A5375C6}"/>
                  </a:ext>
                </a:extLst>
              </p:cNvPr>
              <p:cNvGrpSpPr/>
              <p:nvPr/>
            </p:nvGrpSpPr>
            <p:grpSpPr>
              <a:xfrm>
                <a:off x="3935543" y="1618784"/>
                <a:ext cx="706796" cy="706796"/>
                <a:chOff x="6960096" y="1196752"/>
                <a:chExt cx="1617785" cy="1617785"/>
              </a:xfrm>
            </p:grpSpPr>
            <p:sp>
              <p:nvSpPr>
                <p:cNvPr id="103" name="Oval 102">
                  <a:extLst>
                    <a:ext uri="{FF2B5EF4-FFF2-40B4-BE49-F238E27FC236}">
                      <a16:creationId xmlns:a16="http://schemas.microsoft.com/office/drawing/2014/main" id="{83198653-89A8-C64E-82ED-7B3C1DCE8656}"/>
                    </a:ext>
                  </a:extLst>
                </p:cNvPr>
                <p:cNvSpPr/>
                <p:nvPr/>
              </p:nvSpPr>
              <p:spPr>
                <a:xfrm>
                  <a:off x="6960096" y="1196752"/>
                  <a:ext cx="1617785" cy="1617785"/>
                </a:xfrm>
                <a:prstGeom prst="ellipse">
                  <a:avLst/>
                </a:prstGeom>
                <a:solidFill>
                  <a:schemeClr val="accent1"/>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104" name="Picture 103" descr="A close up of a logo&#10;&#10;Description automatically generated">
                  <a:extLst>
                    <a:ext uri="{FF2B5EF4-FFF2-40B4-BE49-F238E27FC236}">
                      <a16:creationId xmlns:a16="http://schemas.microsoft.com/office/drawing/2014/main" id="{1358922A-EFB7-1F4B-B551-804FC4D637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63973" y="1379807"/>
                  <a:ext cx="1262575" cy="1262575"/>
                </a:xfrm>
                <a:prstGeom prst="rect">
                  <a:avLst/>
                </a:prstGeom>
              </p:spPr>
            </p:pic>
          </p:grpSp>
          <p:cxnSp>
            <p:nvCxnSpPr>
              <p:cNvPr id="94" name="Straight Connector 93">
                <a:extLst>
                  <a:ext uri="{FF2B5EF4-FFF2-40B4-BE49-F238E27FC236}">
                    <a16:creationId xmlns:a16="http://schemas.microsoft.com/office/drawing/2014/main" id="{81B83D44-4128-5140-8F48-E5A0C1570F50}"/>
                  </a:ext>
                </a:extLst>
              </p:cNvPr>
              <p:cNvCxnSpPr>
                <a:cxnSpLocks/>
                <a:stCxn id="111" idx="6"/>
                <a:endCxn id="109" idx="2"/>
              </p:cNvCxnSpPr>
              <p:nvPr/>
            </p:nvCxnSpPr>
            <p:spPr>
              <a:xfrm>
                <a:off x="2210835" y="5678053"/>
                <a:ext cx="3030605"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C5AF0FDE-96B2-8C48-89FA-D840081A175B}"/>
                  </a:ext>
                </a:extLst>
              </p:cNvPr>
              <p:cNvGrpSpPr/>
              <p:nvPr/>
            </p:nvGrpSpPr>
            <p:grpSpPr>
              <a:xfrm>
                <a:off x="2924279" y="4869160"/>
                <a:ext cx="1617785" cy="1617785"/>
                <a:chOff x="2855640" y="4869160"/>
                <a:chExt cx="1617785" cy="1617785"/>
              </a:xfrm>
            </p:grpSpPr>
            <p:sp>
              <p:nvSpPr>
                <p:cNvPr id="101" name="Oval 100">
                  <a:extLst>
                    <a:ext uri="{FF2B5EF4-FFF2-40B4-BE49-F238E27FC236}">
                      <a16:creationId xmlns:a16="http://schemas.microsoft.com/office/drawing/2014/main" id="{3BFA45F4-5D70-7340-9BFA-24D51FE16256}"/>
                    </a:ext>
                  </a:extLst>
                </p:cNvPr>
                <p:cNvSpPr/>
                <p:nvPr/>
              </p:nvSpPr>
              <p:spPr>
                <a:xfrm>
                  <a:off x="2855640" y="4869160"/>
                  <a:ext cx="1617785" cy="1617785"/>
                </a:xfrm>
                <a:prstGeom prst="ellipse">
                  <a:avLst/>
                </a:prstGeom>
                <a:solidFill>
                  <a:schemeClr val="accent2"/>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2" name="Title 1">
                  <a:extLst>
                    <a:ext uri="{FF2B5EF4-FFF2-40B4-BE49-F238E27FC236}">
                      <a16:creationId xmlns:a16="http://schemas.microsoft.com/office/drawing/2014/main" id="{29FD6DB6-2DC0-1C41-8D0E-45C3D5910430}"/>
                    </a:ext>
                  </a:extLst>
                </p:cNvPr>
                <p:cNvSpPr txBox="1">
                  <a:spLocks/>
                </p:cNvSpPr>
                <p:nvPr/>
              </p:nvSpPr>
              <p:spPr>
                <a:xfrm>
                  <a:off x="3026485" y="5036342"/>
                  <a:ext cx="13203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b="1" dirty="0">
                      <a:solidFill>
                        <a:schemeClr val="bg1"/>
                      </a:solidFill>
                      <a:latin typeface="Avenir Book" panose="02000503020000020003" pitchFamily="2" charset="0"/>
                    </a:rPr>
                    <a:t>Purchased</a:t>
                  </a:r>
                </a:p>
              </p:txBody>
            </p:sp>
          </p:grpSp>
          <p:cxnSp>
            <p:nvCxnSpPr>
              <p:cNvPr id="96" name="Straight Connector 95">
                <a:extLst>
                  <a:ext uri="{FF2B5EF4-FFF2-40B4-BE49-F238E27FC236}">
                    <a16:creationId xmlns:a16="http://schemas.microsoft.com/office/drawing/2014/main" id="{21EF7647-9B21-824D-A861-6EF76448A361}"/>
                  </a:ext>
                </a:extLst>
              </p:cNvPr>
              <p:cNvCxnSpPr>
                <a:cxnSpLocks/>
                <a:stCxn id="126" idx="0"/>
                <a:endCxn id="133" idx="4"/>
              </p:cNvCxnSpPr>
              <p:nvPr/>
            </p:nvCxnSpPr>
            <p:spPr>
              <a:xfrm flipV="1">
                <a:off x="10707903" y="2039816"/>
                <a:ext cx="0" cy="605779"/>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CFF5B8B-3D11-004B-A0B1-8A4290798929}"/>
                  </a:ext>
                </a:extLst>
              </p:cNvPr>
              <p:cNvCxnSpPr>
                <a:cxnSpLocks/>
                <a:stCxn id="111" idx="0"/>
                <a:endCxn id="118" idx="4"/>
              </p:cNvCxnSpPr>
              <p:nvPr/>
            </p:nvCxnSpPr>
            <p:spPr>
              <a:xfrm flipV="1">
                <a:off x="1401943" y="4263380"/>
                <a:ext cx="0" cy="60578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8" name="Title 1">
                <a:extLst>
                  <a:ext uri="{FF2B5EF4-FFF2-40B4-BE49-F238E27FC236}">
                    <a16:creationId xmlns:a16="http://schemas.microsoft.com/office/drawing/2014/main" id="{0AC027ED-3133-4A41-8D60-3C20B1CDBE48}"/>
                  </a:ext>
                </a:extLst>
              </p:cNvPr>
              <p:cNvSpPr txBox="1">
                <a:spLocks/>
              </p:cNvSpPr>
              <p:nvPr/>
            </p:nvSpPr>
            <p:spPr>
              <a:xfrm>
                <a:off x="3861764" y="1810758"/>
                <a:ext cx="14698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000" b="1" dirty="0">
                    <a:solidFill>
                      <a:schemeClr val="tx1">
                        <a:lumMod val="65000"/>
                        <a:lumOff val="35000"/>
                      </a:schemeClr>
                    </a:solidFill>
                    <a:latin typeface="Avenir Book" panose="02000503020000020003" pitchFamily="2" charset="0"/>
                  </a:rPr>
                  <a:t>Mobile touchpoint for Search</a:t>
                </a:r>
              </a:p>
            </p:txBody>
          </p:sp>
          <p:sp>
            <p:nvSpPr>
              <p:cNvPr id="99" name="Title 1">
                <a:extLst>
                  <a:ext uri="{FF2B5EF4-FFF2-40B4-BE49-F238E27FC236}">
                    <a16:creationId xmlns:a16="http://schemas.microsoft.com/office/drawing/2014/main" id="{8EEBFE93-5575-B640-B841-6EB4873C4AB7}"/>
                  </a:ext>
                </a:extLst>
              </p:cNvPr>
              <p:cNvSpPr txBox="1">
                <a:spLocks/>
              </p:cNvSpPr>
              <p:nvPr/>
            </p:nvSpPr>
            <p:spPr>
              <a:xfrm>
                <a:off x="9158068" y="1895163"/>
                <a:ext cx="1271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b="1" dirty="0">
                    <a:solidFill>
                      <a:schemeClr val="tx1">
                        <a:lumMod val="65000"/>
                        <a:lumOff val="35000"/>
                      </a:schemeClr>
                    </a:solidFill>
                    <a:latin typeface="Avenir Book" panose="02000503020000020003" pitchFamily="2" charset="0"/>
                  </a:rPr>
                  <a:t>Mobile touchpoint for Display and Video</a:t>
                </a:r>
              </a:p>
            </p:txBody>
          </p:sp>
          <p:sp>
            <p:nvSpPr>
              <p:cNvPr id="100" name="Title 1">
                <a:extLst>
                  <a:ext uri="{FF2B5EF4-FFF2-40B4-BE49-F238E27FC236}">
                    <a16:creationId xmlns:a16="http://schemas.microsoft.com/office/drawing/2014/main" id="{077F2897-9C5F-EF47-87C6-BCD718C0C698}"/>
                  </a:ext>
                </a:extLst>
              </p:cNvPr>
              <p:cNvSpPr txBox="1">
                <a:spLocks/>
              </p:cNvSpPr>
              <p:nvPr/>
            </p:nvSpPr>
            <p:spPr>
              <a:xfrm>
                <a:off x="7478220" y="4210360"/>
                <a:ext cx="14698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000" b="1" dirty="0">
                    <a:solidFill>
                      <a:schemeClr val="tx1">
                        <a:lumMod val="65000"/>
                        <a:lumOff val="35000"/>
                      </a:schemeClr>
                    </a:solidFill>
                    <a:latin typeface="Avenir Book" panose="02000503020000020003" pitchFamily="2" charset="0"/>
                  </a:rPr>
                  <a:t>Mobile touchpoint for Programmatic</a:t>
                </a:r>
              </a:p>
            </p:txBody>
          </p:sp>
        </p:grpSp>
      </p:grpSp>
    </p:spTree>
    <p:extLst>
      <p:ext uri="{BB962C8B-B14F-4D97-AF65-F5344CB8AC3E}">
        <p14:creationId xmlns:p14="http://schemas.microsoft.com/office/powerpoint/2010/main" val="362984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7 -4.44444E-6 L 0.91901 -0.0037 " pathEditMode="relative" rAng="0" ptsTypes="AA">
                                      <p:cBhvr>
                                        <p:cTn id="6" dur="2000" fill="hold"/>
                                        <p:tgtEl>
                                          <p:spTgt spid="17"/>
                                        </p:tgtEl>
                                        <p:attrNameLst>
                                          <p:attrName>ppt_x</p:attrName>
                                          <p:attrName>ppt_y</p:attrName>
                                        </p:attrNameLst>
                                      </p:cBhvr>
                                      <p:rCtr x="45951" y="-185"/>
                                    </p:animMotion>
                                  </p:childTnLst>
                                </p:cTn>
                              </p:par>
                              <p:par>
                                <p:cTn id="7" presetID="0" presetClass="path" presetSubtype="0" accel="50000" decel="50000" fill="hold" nodeType="withEffect">
                                  <p:stCondLst>
                                    <p:cond delay="0"/>
                                  </p:stCondLst>
                                  <p:childTnLst>
                                    <p:animMotion origin="layout" path="M -1.875E-6 -2.59259E-6 L 0.89557 -0.00694 " pathEditMode="relative" rAng="0" ptsTypes="AA">
                                      <p:cBhvr>
                                        <p:cTn id="8" dur="2000" fill="hold"/>
                                        <p:tgtEl>
                                          <p:spTgt spid="79"/>
                                        </p:tgtEl>
                                        <p:attrNameLst>
                                          <p:attrName>ppt_x</p:attrName>
                                          <p:attrName>ppt_y</p:attrName>
                                        </p:attrNameLst>
                                      </p:cBhvr>
                                      <p:rCtr x="44779" y="-347"/>
                                    </p:animMotion>
                                  </p:childTnLst>
                                </p:cTn>
                              </p:par>
                              <p:par>
                                <p:cTn id="9" presetID="0" presetClass="path" presetSubtype="0" accel="50000" decel="50000" fill="hold" nodeType="withEffect">
                                  <p:stCondLst>
                                    <p:cond delay="0"/>
                                  </p:stCondLst>
                                  <p:childTnLst>
                                    <p:animMotion origin="layout" path="M -5E-6 4.44444E-6 L 0.89558 -0.00695 " pathEditMode="relative" rAng="0" ptsTypes="AA">
                                      <p:cBhvr>
                                        <p:cTn id="10" dur="2000" fill="hold"/>
                                        <p:tgtEl>
                                          <p:spTgt spid="34"/>
                                        </p:tgtEl>
                                        <p:attrNameLst>
                                          <p:attrName>ppt_x</p:attrName>
                                          <p:attrName>ppt_y</p:attrName>
                                        </p:attrNameLst>
                                      </p:cBhvr>
                                      <p:rCtr x="44779" y="-347"/>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1758 0.00024 L 0.91758 -0.00208 " pathEditMode="relative" rAng="0" ptsTypes="AA">
                                      <p:cBhvr>
                                        <p:cTn id="14" dur="2000" fill="hold"/>
                                        <p:tgtEl>
                                          <p:spTgt spid="39"/>
                                        </p:tgtEl>
                                        <p:attrNameLst>
                                          <p:attrName>ppt_x</p:attrName>
                                          <p:attrName>ppt_y</p:attrName>
                                        </p:attrNameLst>
                                      </p:cBhvr>
                                      <p:rCtr x="45000" y="-116"/>
                                    </p:animMotion>
                                  </p:childTnLst>
                                </p:cTn>
                              </p:par>
                            </p:childTnLst>
                          </p:cTn>
                        </p:par>
                      </p:childTnLst>
                    </p:cTn>
                  </p:par>
                </p:childTnLst>
              </p:cTn>
              <p:prevCondLst>
                <p:cond evt="onPrev" delay="0">
                  <p:tgtEl>
                    <p:sldTgt/>
                  </p:tgtEl>
                </p:cond>
              </p:prevCondLst>
              <p:nextCondLst>
                <p:cond evt="onNext" delay="0">
                  <p:tgtEl>
                    <p:sldTgt/>
                  </p:tgtEl>
                </p:cond>
              </p:nextCondLst>
            </p:seq>
            <p:par>
              <p:cTn id="15"/>
            </p:par>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FF1C22D6-BD57-FB41-96D7-ABC5DCCDC691}"/>
              </a:ext>
            </a:extLst>
          </p:cNvPr>
          <p:cNvGrpSpPr/>
          <p:nvPr/>
        </p:nvGrpSpPr>
        <p:grpSpPr>
          <a:xfrm>
            <a:off x="5359791" y="25791"/>
            <a:ext cx="6832209" cy="6832209"/>
            <a:chOff x="5359791" y="25791"/>
            <a:chExt cx="6832209" cy="6832209"/>
          </a:xfrm>
        </p:grpSpPr>
        <p:grpSp>
          <p:nvGrpSpPr>
            <p:cNvPr id="57" name="Group 56">
              <a:extLst>
                <a:ext uri="{FF2B5EF4-FFF2-40B4-BE49-F238E27FC236}">
                  <a16:creationId xmlns:a16="http://schemas.microsoft.com/office/drawing/2014/main" id="{34DE01A6-E274-8841-8E66-C3E7273ABC9E}"/>
                </a:ext>
              </a:extLst>
            </p:cNvPr>
            <p:cNvGrpSpPr/>
            <p:nvPr/>
          </p:nvGrpSpPr>
          <p:grpSpPr>
            <a:xfrm>
              <a:off x="5359791" y="25791"/>
              <a:ext cx="6832209" cy="6832209"/>
              <a:chOff x="5359791" y="25791"/>
              <a:chExt cx="6832209" cy="6832209"/>
            </a:xfrm>
          </p:grpSpPr>
          <p:pic>
            <p:nvPicPr>
              <p:cNvPr id="49" name="Picture 48">
                <a:extLst>
                  <a:ext uri="{FF2B5EF4-FFF2-40B4-BE49-F238E27FC236}">
                    <a16:creationId xmlns:a16="http://schemas.microsoft.com/office/drawing/2014/main" id="{9EF176DA-6F82-EF45-9780-45BAFCEDE8C7}"/>
                  </a:ext>
                </a:extLst>
              </p:cNvPr>
              <p:cNvPicPr>
                <a:picLocks noChangeAspect="1"/>
              </p:cNvPicPr>
              <p:nvPr/>
            </p:nvPicPr>
            <p:blipFill>
              <a:blip r:embed="rId5">
                <a:lum bright="70000" contrast="-70000"/>
                <a:alphaModFix amt="20000"/>
              </a:blip>
              <a:stretch>
                <a:fillRect/>
              </a:stretch>
            </p:blipFill>
            <p:spPr>
              <a:xfrm>
                <a:off x="5359791" y="25791"/>
                <a:ext cx="6832209" cy="6832209"/>
              </a:xfrm>
              <a:prstGeom prst="rect">
                <a:avLst/>
              </a:prstGeom>
            </p:spPr>
          </p:pic>
          <p:sp>
            <p:nvSpPr>
              <p:cNvPr id="56" name="Rectangle 55">
                <a:extLst>
                  <a:ext uri="{FF2B5EF4-FFF2-40B4-BE49-F238E27FC236}">
                    <a16:creationId xmlns:a16="http://schemas.microsoft.com/office/drawing/2014/main" id="{C887B160-9557-7E42-A61F-228D58F1D844}"/>
                  </a:ext>
                </a:extLst>
              </p:cNvPr>
              <p:cNvSpPr/>
              <p:nvPr/>
            </p:nvSpPr>
            <p:spPr>
              <a:xfrm>
                <a:off x="11268222" y="3699803"/>
                <a:ext cx="590843" cy="67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B173E096-BB55-472B-BC17-90588069DAE9}"/>
                </a:ext>
              </a:extLst>
            </p:cNvPr>
            <p:cNvSpPr txBox="1"/>
            <p:nvPr/>
          </p:nvSpPr>
          <p:spPr>
            <a:xfrm>
              <a:off x="6240519" y="3320920"/>
              <a:ext cx="2861277" cy="2308324"/>
            </a:xfrm>
            <a:prstGeom prst="rect">
              <a:avLst/>
            </a:prstGeom>
            <a:noFill/>
          </p:spPr>
          <p:txBody>
            <a:bodyPr wrap="square" rtlCol="0">
              <a:spAutoFit/>
            </a:bodyPr>
            <a:lstStyle/>
            <a:p>
              <a:pPr algn="ctr"/>
              <a:r>
                <a:rPr lang="en-US" sz="4800" b="1" dirty="0">
                  <a:solidFill>
                    <a:schemeClr val="tx1">
                      <a:lumMod val="50000"/>
                      <a:lumOff val="50000"/>
                    </a:schemeClr>
                  </a:solidFill>
                  <a:latin typeface="Avenir Black" panose="02000503020000020003" pitchFamily="2" charset="0"/>
                </a:rPr>
                <a:t>Mobile Strategy Plan</a:t>
              </a:r>
            </a:p>
          </p:txBody>
        </p:sp>
      </p:grpSp>
      <p:grpSp>
        <p:nvGrpSpPr>
          <p:cNvPr id="4" name="Group 3">
            <a:extLst>
              <a:ext uri="{FF2B5EF4-FFF2-40B4-BE49-F238E27FC236}">
                <a16:creationId xmlns:a16="http://schemas.microsoft.com/office/drawing/2014/main" id="{39CB81D2-8AF2-7C4B-871E-F261D7CD25BE}"/>
              </a:ext>
            </a:extLst>
          </p:cNvPr>
          <p:cNvGrpSpPr/>
          <p:nvPr/>
        </p:nvGrpSpPr>
        <p:grpSpPr>
          <a:xfrm>
            <a:off x="-11190154" y="0"/>
            <a:ext cx="12191999" cy="6880727"/>
            <a:chOff x="-11091679" y="0"/>
            <a:chExt cx="12191999" cy="6880727"/>
          </a:xfrm>
        </p:grpSpPr>
        <p:grpSp>
          <p:nvGrpSpPr>
            <p:cNvPr id="38" name="Group 37">
              <a:extLst>
                <a:ext uri="{FF2B5EF4-FFF2-40B4-BE49-F238E27FC236}">
                  <a16:creationId xmlns:a16="http://schemas.microsoft.com/office/drawing/2014/main" id="{8DA171FA-0274-FC4F-95E6-2ED1C2F60164}"/>
                </a:ext>
              </a:extLst>
            </p:cNvPr>
            <p:cNvGrpSpPr/>
            <p:nvPr/>
          </p:nvGrpSpPr>
          <p:grpSpPr>
            <a:xfrm>
              <a:off x="-11091679" y="0"/>
              <a:ext cx="12191999" cy="6880727"/>
              <a:chOff x="-11091679" y="2"/>
              <a:chExt cx="12191999" cy="6880727"/>
            </a:xfrm>
          </p:grpSpPr>
          <p:grpSp>
            <p:nvGrpSpPr>
              <p:cNvPr id="27" name="Group 26">
                <a:extLst>
                  <a:ext uri="{FF2B5EF4-FFF2-40B4-BE49-F238E27FC236}">
                    <a16:creationId xmlns:a16="http://schemas.microsoft.com/office/drawing/2014/main" id="{60A6698E-5C04-324D-B3A6-2867A406607B}"/>
                  </a:ext>
                </a:extLst>
              </p:cNvPr>
              <p:cNvGrpSpPr/>
              <p:nvPr/>
            </p:nvGrpSpPr>
            <p:grpSpPr>
              <a:xfrm>
                <a:off x="-11091679" y="2"/>
                <a:ext cx="12191999" cy="6880727"/>
                <a:chOff x="-11061699" y="0"/>
                <a:chExt cx="12191999" cy="6880727"/>
              </a:xfrm>
            </p:grpSpPr>
            <p:grpSp>
              <p:nvGrpSpPr>
                <p:cNvPr id="29" name="Group 28">
                  <a:extLst>
                    <a:ext uri="{FF2B5EF4-FFF2-40B4-BE49-F238E27FC236}">
                      <a16:creationId xmlns:a16="http://schemas.microsoft.com/office/drawing/2014/main" id="{56761E50-ACF4-4AEB-91B2-4D1260FF3876}"/>
                    </a:ext>
                  </a:extLst>
                </p:cNvPr>
                <p:cNvGrpSpPr/>
                <p:nvPr/>
              </p:nvGrpSpPr>
              <p:grpSpPr>
                <a:xfrm>
                  <a:off x="-11061699" y="0"/>
                  <a:ext cx="12191999" cy="6880727"/>
                  <a:chOff x="-4114800" y="0"/>
                  <a:chExt cx="10729910" cy="6880727"/>
                </a:xfrm>
                <a:solidFill>
                  <a:schemeClr val="accent2"/>
                </a:solidFill>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4114800" y="0"/>
                    <a:ext cx="984885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5260179" y="5525795"/>
                    <a:ext cx="1828800"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477744DB-E253-6648-9A7B-87162CC03921}"/>
                    </a:ext>
                  </a:extLst>
                </p:cNvPr>
                <p:cNvSpPr/>
                <p:nvPr/>
              </p:nvSpPr>
              <p:spPr>
                <a:xfrm rot="5400000">
                  <a:off x="-52677" y="5751636"/>
                  <a:ext cx="1372960" cy="523220"/>
                </a:xfrm>
                <a:prstGeom prst="rect">
                  <a:avLst/>
                </a:prstGeom>
              </p:spPr>
              <p:txBody>
                <a:bodyPr wrap="square">
                  <a:spAutoFit/>
                </a:bodyPr>
                <a:lstStyle/>
                <a:p>
                  <a:pPr algn="ctr"/>
                  <a:r>
                    <a:rPr lang="en-US" sz="1400" b="1" dirty="0">
                      <a:solidFill>
                        <a:schemeClr val="bg1"/>
                      </a:solidFill>
                    </a:rPr>
                    <a:t>Mobile Site Design</a:t>
                  </a:r>
                </a:p>
              </p:txBody>
            </p:sp>
          </p:grpSp>
          <p:pic>
            <p:nvPicPr>
              <p:cNvPr id="28" name="Picture 27">
                <a:extLst>
                  <a:ext uri="{FF2B5EF4-FFF2-40B4-BE49-F238E27FC236}">
                    <a16:creationId xmlns:a16="http://schemas.microsoft.com/office/drawing/2014/main" id="{AA2ACC79-554D-8543-A872-5B9156EAB3D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052690" y="4079597"/>
                <a:ext cx="3052689" cy="2441123"/>
              </a:xfrm>
              <a:prstGeom prst="rect">
                <a:avLst/>
              </a:prstGeom>
            </p:spPr>
          </p:pic>
          <p:sp>
            <p:nvSpPr>
              <p:cNvPr id="159" name="TextBox 158">
                <a:extLst>
                  <a:ext uri="{FF2B5EF4-FFF2-40B4-BE49-F238E27FC236}">
                    <a16:creationId xmlns:a16="http://schemas.microsoft.com/office/drawing/2014/main" id="{57671D4D-4439-0F47-B16F-ABD6FD09CCE8}"/>
                  </a:ext>
                </a:extLst>
              </p:cNvPr>
              <p:cNvSpPr txBox="1"/>
              <p:nvPr/>
            </p:nvSpPr>
            <p:spPr>
              <a:xfrm>
                <a:off x="-9263921" y="312933"/>
                <a:ext cx="4821880" cy="646331"/>
              </a:xfrm>
              <a:prstGeom prst="rect">
                <a:avLst/>
              </a:prstGeom>
              <a:noFill/>
            </p:spPr>
            <p:txBody>
              <a:bodyPr wrap="square" rtlCol="0">
                <a:spAutoFit/>
              </a:bodyPr>
              <a:lstStyle/>
              <a:p>
                <a:r>
                  <a:rPr lang="en-US" sz="3600" b="1" dirty="0">
                    <a:solidFill>
                      <a:schemeClr val="accent2">
                        <a:lumMod val="20000"/>
                        <a:lumOff val="80000"/>
                      </a:schemeClr>
                    </a:solidFill>
                    <a:latin typeface="Avenir Black" panose="02000503020000020003" pitchFamily="2" charset="0"/>
                  </a:rPr>
                  <a:t>Mobile Site Design</a:t>
                </a:r>
              </a:p>
            </p:txBody>
          </p:sp>
          <p:sp>
            <p:nvSpPr>
              <p:cNvPr id="161" name="TextBox 160">
                <a:extLst>
                  <a:ext uri="{FF2B5EF4-FFF2-40B4-BE49-F238E27FC236}">
                    <a16:creationId xmlns:a16="http://schemas.microsoft.com/office/drawing/2014/main" id="{F97EA29E-3350-FA41-8160-4582356382A2}"/>
                  </a:ext>
                </a:extLst>
              </p:cNvPr>
              <p:cNvSpPr txBox="1"/>
              <p:nvPr/>
            </p:nvSpPr>
            <p:spPr>
              <a:xfrm>
                <a:off x="-9294824" y="1070144"/>
                <a:ext cx="9114020" cy="5016758"/>
              </a:xfrm>
              <a:prstGeom prst="rect">
                <a:avLst/>
              </a:prstGeom>
              <a:noFill/>
            </p:spPr>
            <p:txBody>
              <a:bodyPr wrap="square" rtlCol="0">
                <a:spAutoFit/>
              </a:bodyPr>
              <a:lstStyle/>
              <a:p>
                <a:r>
                  <a:rPr lang="en-SG" sz="1600" dirty="0">
                    <a:solidFill>
                      <a:schemeClr val="bg1"/>
                    </a:solidFill>
                    <a:latin typeface="Avenir Book" panose="02000503020000020003" pitchFamily="2" charset="0"/>
                  </a:rPr>
                  <a:t>As shown in Mobile Analysis, there is a high percentage of mobile user visiting the </a:t>
                </a:r>
                <a:r>
                  <a:rPr lang="en-SG" sz="1600" dirty="0" err="1">
                    <a:solidFill>
                      <a:schemeClr val="bg1"/>
                    </a:solidFill>
                    <a:latin typeface="Avenir Book" panose="02000503020000020003" pitchFamily="2" charset="0"/>
                  </a:rPr>
                  <a:t>royalcanin</a:t>
                </a:r>
                <a:r>
                  <a:rPr lang="en-SG" sz="1600" dirty="0">
                    <a:solidFill>
                      <a:schemeClr val="bg1"/>
                    </a:solidFill>
                    <a:latin typeface="Avenir Book" panose="02000503020000020003" pitchFamily="2" charset="0"/>
                  </a:rPr>
                  <a:t> SG website therefore we have decided to redesign the current website to a Responsive website to cater to all devices used. Our 2 personas, Mica and Mark are both millennials. </a:t>
                </a:r>
                <a:r>
                  <a:rPr lang="en-SG" sz="1600" b="1" dirty="0">
                    <a:solidFill>
                      <a:schemeClr val="bg1"/>
                    </a:solidFill>
                    <a:latin typeface="Avenir Book" panose="02000503020000020003" pitchFamily="2" charset="0"/>
                  </a:rPr>
                  <a:t>More than nine-in-ten Millennials (92%) own smartphones</a:t>
                </a:r>
                <a:r>
                  <a:rPr lang="en-SG" sz="1600" dirty="0">
                    <a:solidFill>
                      <a:schemeClr val="bg1"/>
                    </a:solidFill>
                    <a:latin typeface="Avenir Book" panose="02000503020000020003" pitchFamily="2" charset="0"/>
                  </a:rPr>
                  <a:t>, compared with 85% of Gen Xers (those who turn ages 38 to 53 this year), 67% of Baby Boomers (ages 54 to 72) and 30% of the Silent Generation (ages 73 to 90), according to a new analysis of Pew Research </a:t>
                </a:r>
                <a:r>
                  <a:rPr lang="en-SG" sz="1600" dirty="0" err="1">
                    <a:solidFill>
                      <a:schemeClr val="bg1"/>
                    </a:solidFill>
                    <a:latin typeface="Avenir Book" panose="02000503020000020003" pitchFamily="2" charset="0"/>
                  </a:rPr>
                  <a:t>Center</a:t>
                </a:r>
                <a:r>
                  <a:rPr lang="en-SG" sz="1600" dirty="0">
                    <a:solidFill>
                      <a:schemeClr val="bg1"/>
                    </a:solidFill>
                    <a:latin typeface="Avenir Book" panose="02000503020000020003" pitchFamily="2" charset="0"/>
                  </a:rPr>
                  <a:t> data. Hence, a good mobile site makes it easy for our consumers to achieve their needs anytime and anywhere.</a:t>
                </a:r>
              </a:p>
              <a:p>
                <a:endParaRPr lang="en-SG" sz="1600" dirty="0">
                  <a:solidFill>
                    <a:schemeClr val="bg1"/>
                  </a:solidFill>
                  <a:latin typeface="Avenir Book" panose="02000503020000020003" pitchFamily="2" charset="0"/>
                </a:endParaRPr>
              </a:p>
              <a:p>
                <a:r>
                  <a:rPr lang="en-SG" sz="1600" b="1" dirty="0">
                    <a:solidFill>
                      <a:schemeClr val="bg1"/>
                    </a:solidFill>
                    <a:latin typeface="Avenir Book" panose="02000503020000020003" pitchFamily="2" charset="0"/>
                  </a:rPr>
                  <a:t>Benefits to our campaign:</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Improved User Experience</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Cater to Mobile Traffic</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Faster Website Development</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Easier Maintenance</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Better Website Loading Times</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Better SEO</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Higher Conversion Rates</a:t>
                </a:r>
              </a:p>
              <a:p>
                <a:endParaRPr lang="en-SG" sz="1600" b="1" dirty="0">
                  <a:solidFill>
                    <a:schemeClr val="bg1"/>
                  </a:solidFill>
                  <a:latin typeface="Avenir Book" panose="02000503020000020003" pitchFamily="2" charset="0"/>
                </a:endParaRPr>
              </a:p>
              <a:p>
                <a:endParaRPr lang="en-SG" sz="1600" dirty="0">
                  <a:solidFill>
                    <a:schemeClr val="bg1"/>
                  </a:solidFill>
                  <a:latin typeface="Avenir Book" panose="02000503020000020003" pitchFamily="2" charset="0"/>
                </a:endParaRPr>
              </a:p>
              <a:p>
                <a:endParaRPr lang="en-SG" sz="1600" dirty="0">
                  <a:solidFill>
                    <a:schemeClr val="bg1"/>
                  </a:solidFill>
                  <a:latin typeface="Avenir Book" panose="02000503020000020003" pitchFamily="2" charset="0"/>
                </a:endParaRPr>
              </a:p>
              <a:p>
                <a:endParaRPr lang="en-SG" sz="1600" dirty="0">
                  <a:solidFill>
                    <a:schemeClr val="bg1"/>
                  </a:solidFill>
                  <a:latin typeface="Avenir Book" panose="02000503020000020003" pitchFamily="2" charset="0"/>
                </a:endParaRPr>
              </a:p>
            </p:txBody>
          </p:sp>
        </p:grpSp>
        <p:sp>
          <p:nvSpPr>
            <p:cNvPr id="3" name="Rectangle 2">
              <a:extLst>
                <a:ext uri="{FF2B5EF4-FFF2-40B4-BE49-F238E27FC236}">
                  <a16:creationId xmlns:a16="http://schemas.microsoft.com/office/drawing/2014/main" id="{C150C822-6B46-0B45-9153-8E11E7578BAF}"/>
                </a:ext>
              </a:extLst>
            </p:cNvPr>
            <p:cNvSpPr/>
            <p:nvPr/>
          </p:nvSpPr>
          <p:spPr>
            <a:xfrm>
              <a:off x="-9233097" y="5935619"/>
              <a:ext cx="5702105" cy="400110"/>
            </a:xfrm>
            <a:prstGeom prst="rect">
              <a:avLst/>
            </a:prstGeom>
          </p:spPr>
          <p:txBody>
            <a:bodyPr wrap="square">
              <a:spAutoFit/>
            </a:bodyPr>
            <a:lstStyle/>
            <a:p>
              <a:r>
                <a:rPr lang="en-US" sz="900" dirty="0">
                  <a:solidFill>
                    <a:schemeClr val="bg1"/>
                  </a:solidFill>
                </a:rPr>
                <a:t>https://</a:t>
              </a:r>
              <a:r>
                <a:rPr lang="en-US" sz="900" dirty="0" err="1">
                  <a:solidFill>
                    <a:schemeClr val="bg1"/>
                  </a:solidFill>
                </a:rPr>
                <a:t>www.pewresearch.org</a:t>
              </a:r>
              <a:r>
                <a:rPr lang="en-US" sz="900" dirty="0">
                  <a:solidFill>
                    <a:schemeClr val="bg1"/>
                  </a:solidFill>
                </a:rPr>
                <a:t>/fact-tank/2018/05/02/</a:t>
              </a:r>
              <a:r>
                <a:rPr lang="en-US" sz="1000" dirty="0">
                  <a:solidFill>
                    <a:schemeClr val="bg1"/>
                  </a:solidFill>
                </a:rPr>
                <a:t>millennials-stand-out-for-their-technology-use-but-older-generations-also-embrace-digital-life</a:t>
              </a:r>
              <a:r>
                <a:rPr lang="en-US" sz="900" dirty="0">
                  <a:solidFill>
                    <a:schemeClr val="bg1"/>
                  </a:solidFill>
                </a:rPr>
                <a:t>/</a:t>
              </a:r>
            </a:p>
          </p:txBody>
        </p:sp>
        <p:sp>
          <p:nvSpPr>
            <p:cNvPr id="33" name="TextBox 32">
              <a:extLst>
                <a:ext uri="{FF2B5EF4-FFF2-40B4-BE49-F238E27FC236}">
                  <a16:creationId xmlns:a16="http://schemas.microsoft.com/office/drawing/2014/main" id="{692D3305-C9CB-684F-89DA-6E0066658DF9}"/>
                </a:ext>
              </a:extLst>
            </p:cNvPr>
            <p:cNvSpPr txBox="1"/>
            <p:nvPr/>
          </p:nvSpPr>
          <p:spPr>
            <a:xfrm>
              <a:off x="-5738042" y="2798123"/>
              <a:ext cx="4739236" cy="3293209"/>
            </a:xfrm>
            <a:prstGeom prst="rect">
              <a:avLst/>
            </a:prstGeom>
            <a:noFill/>
          </p:spPr>
          <p:txBody>
            <a:bodyPr wrap="square" rtlCol="0">
              <a:spAutoFit/>
            </a:bodyPr>
            <a:lstStyle/>
            <a:p>
              <a:endParaRPr lang="en-SG" sz="1600" dirty="0">
                <a:solidFill>
                  <a:schemeClr val="bg1"/>
                </a:solidFill>
                <a:latin typeface="Avenir Book" panose="02000503020000020003" pitchFamily="2" charset="0"/>
              </a:endParaRPr>
            </a:p>
            <a:p>
              <a:r>
                <a:rPr lang="en-SG" sz="1600" b="1" dirty="0">
                  <a:solidFill>
                    <a:schemeClr val="bg1"/>
                  </a:solidFill>
                  <a:latin typeface="Avenir Book" panose="02000503020000020003" pitchFamily="2" charset="0"/>
                </a:rPr>
                <a:t>Features to include:</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Standard pages </a:t>
              </a:r>
              <a:r>
                <a:rPr lang="en-SG" sz="1600" b="1" dirty="0" err="1">
                  <a:solidFill>
                    <a:schemeClr val="bg1"/>
                  </a:solidFill>
                  <a:latin typeface="Avenir Book" panose="02000503020000020003" pitchFamily="2" charset="0"/>
                </a:rPr>
                <a:t>eg</a:t>
              </a:r>
              <a:r>
                <a:rPr lang="en-SG" sz="1600" b="1" dirty="0">
                  <a:solidFill>
                    <a:schemeClr val="bg1"/>
                  </a:solidFill>
                  <a:latin typeface="Avenir Book" panose="02000503020000020003" pitchFamily="2" charset="0"/>
                </a:rPr>
                <a:t> Homepage, About us etc</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Community Page</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Visual Content Page</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Ecommerce Page</a:t>
              </a:r>
            </a:p>
            <a:p>
              <a:pPr marL="285750" indent="-285750">
                <a:buFont typeface="Arial" panose="020B0604020202020204" pitchFamily="34" charset="0"/>
                <a:buChar char="•"/>
              </a:pPr>
              <a:r>
                <a:rPr lang="en-SG" sz="1600" b="1" dirty="0">
                  <a:solidFill>
                    <a:schemeClr val="bg1"/>
                  </a:solidFill>
                  <a:latin typeface="Avenir Book" panose="02000503020000020003" pitchFamily="2" charset="0"/>
                </a:rPr>
                <a:t>Advertising (Programmatic)</a:t>
              </a:r>
            </a:p>
            <a:p>
              <a:pPr marL="285750" indent="-285750">
                <a:buFont typeface="Arial" panose="020B0604020202020204" pitchFamily="34" charset="0"/>
                <a:buChar char="•"/>
              </a:pPr>
              <a:endParaRPr lang="en-SG" sz="1600" b="1" dirty="0">
                <a:solidFill>
                  <a:schemeClr val="bg1"/>
                </a:solidFill>
                <a:latin typeface="Avenir Book" panose="02000503020000020003" pitchFamily="2" charset="0"/>
              </a:endParaRPr>
            </a:p>
            <a:p>
              <a:pPr marL="285750" indent="-285750">
                <a:buFont typeface="Arial" panose="020B0604020202020204" pitchFamily="34" charset="0"/>
                <a:buChar char="•"/>
              </a:pPr>
              <a:endParaRPr lang="en-SG" sz="1600" b="1" dirty="0">
                <a:solidFill>
                  <a:schemeClr val="bg1"/>
                </a:solidFill>
                <a:latin typeface="Avenir Book" panose="02000503020000020003" pitchFamily="2" charset="0"/>
              </a:endParaRPr>
            </a:p>
            <a:p>
              <a:pPr marL="285750" indent="-285750">
                <a:buFont typeface="Arial" panose="020B0604020202020204" pitchFamily="34" charset="0"/>
                <a:buChar char="•"/>
              </a:pPr>
              <a:endParaRPr lang="en-SG" sz="1600" b="1" dirty="0">
                <a:solidFill>
                  <a:schemeClr val="bg1"/>
                </a:solidFill>
                <a:latin typeface="Avenir Book" panose="02000503020000020003" pitchFamily="2" charset="0"/>
              </a:endParaRPr>
            </a:p>
            <a:p>
              <a:endParaRPr lang="en-SG" sz="1600" dirty="0">
                <a:solidFill>
                  <a:schemeClr val="bg1"/>
                </a:solidFill>
                <a:latin typeface="Avenir Book" panose="02000503020000020003" pitchFamily="2" charset="0"/>
              </a:endParaRPr>
            </a:p>
            <a:p>
              <a:endParaRPr lang="en-SG" sz="1600" dirty="0">
                <a:solidFill>
                  <a:schemeClr val="bg1"/>
                </a:solidFill>
                <a:latin typeface="Avenir Book" panose="02000503020000020003" pitchFamily="2" charset="0"/>
              </a:endParaRPr>
            </a:p>
            <a:p>
              <a:endParaRPr lang="en-SG" sz="1600" dirty="0">
                <a:solidFill>
                  <a:schemeClr val="bg1"/>
                </a:solidFill>
                <a:latin typeface="Avenir Book" panose="02000503020000020003" pitchFamily="2" charset="0"/>
              </a:endParaRPr>
            </a:p>
          </p:txBody>
        </p:sp>
      </p:grpSp>
      <p:grpSp>
        <p:nvGrpSpPr>
          <p:cNvPr id="14" name="Group 13">
            <a:extLst>
              <a:ext uri="{FF2B5EF4-FFF2-40B4-BE49-F238E27FC236}">
                <a16:creationId xmlns:a16="http://schemas.microsoft.com/office/drawing/2014/main" id="{F69DF12F-5ADE-864E-96BE-14957527119C}"/>
              </a:ext>
            </a:extLst>
          </p:cNvPr>
          <p:cNvGrpSpPr/>
          <p:nvPr/>
        </p:nvGrpSpPr>
        <p:grpSpPr>
          <a:xfrm>
            <a:off x="-11190156" y="-14068"/>
            <a:ext cx="12192001" cy="6858000"/>
            <a:chOff x="-11162020" y="0"/>
            <a:chExt cx="12192001" cy="6858000"/>
          </a:xfrm>
        </p:grpSpPr>
        <p:grpSp>
          <p:nvGrpSpPr>
            <p:cNvPr id="26" name="Group 25">
              <a:extLst>
                <a:ext uri="{FF2B5EF4-FFF2-40B4-BE49-F238E27FC236}">
                  <a16:creationId xmlns:a16="http://schemas.microsoft.com/office/drawing/2014/main" id="{2AB7EBAA-B9BD-E048-8D67-2251A1FFBEF5}"/>
                </a:ext>
              </a:extLst>
            </p:cNvPr>
            <p:cNvGrpSpPr/>
            <p:nvPr/>
          </p:nvGrpSpPr>
          <p:grpSpPr>
            <a:xfrm>
              <a:off x="-11162020" y="0"/>
              <a:ext cx="12192001" cy="6858000"/>
              <a:chOff x="-11061700" y="-1"/>
              <a:chExt cx="12192001" cy="6858000"/>
            </a:xfrm>
          </p:grpSpPr>
          <p:grpSp>
            <p:nvGrpSpPr>
              <p:cNvPr id="32" name="Group 31">
                <a:extLst>
                  <a:ext uri="{FF2B5EF4-FFF2-40B4-BE49-F238E27FC236}">
                    <a16:creationId xmlns:a16="http://schemas.microsoft.com/office/drawing/2014/main" id="{D9F87DD0-B660-4FD3-9876-F10CFF006B32}"/>
                  </a:ext>
                </a:extLst>
              </p:cNvPr>
              <p:cNvGrpSpPr/>
              <p:nvPr/>
            </p:nvGrpSpPr>
            <p:grpSpPr>
              <a:xfrm>
                <a:off x="-11061700" y="-1"/>
                <a:ext cx="12192001" cy="6858000"/>
                <a:chOff x="-5219700" y="0"/>
                <a:chExt cx="10729912" cy="6858000"/>
              </a:xfrm>
              <a:solidFill>
                <a:schemeClr val="tx2"/>
              </a:solidFill>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0"/>
                  <a:ext cx="984885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4155281" y="3824699"/>
                  <a:ext cx="1828800" cy="881063"/>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98C781AD-FEC6-D146-88BD-010CA6DDB085}"/>
                  </a:ext>
                </a:extLst>
              </p:cNvPr>
              <p:cNvSpPr/>
              <p:nvPr/>
            </p:nvSpPr>
            <p:spPr>
              <a:xfrm rot="5400000">
                <a:off x="-52677" y="4069893"/>
                <a:ext cx="1372960" cy="523220"/>
              </a:xfrm>
              <a:prstGeom prst="rect">
                <a:avLst/>
              </a:prstGeom>
            </p:spPr>
            <p:txBody>
              <a:bodyPr wrap="square">
                <a:spAutoFit/>
              </a:bodyPr>
              <a:lstStyle/>
              <a:p>
                <a:pPr algn="ctr"/>
                <a:r>
                  <a:rPr lang="en-US" sz="1400" b="1" dirty="0">
                    <a:solidFill>
                      <a:schemeClr val="bg1"/>
                    </a:solidFill>
                  </a:rPr>
                  <a:t>Accelerated Mobile Pages</a:t>
                </a:r>
              </a:p>
            </p:txBody>
          </p:sp>
        </p:grpSp>
        <p:sp>
          <p:nvSpPr>
            <p:cNvPr id="36" name="TextBox 35">
              <a:extLst>
                <a:ext uri="{FF2B5EF4-FFF2-40B4-BE49-F238E27FC236}">
                  <a16:creationId xmlns:a16="http://schemas.microsoft.com/office/drawing/2014/main" id="{8D076E0F-DBFA-814C-B936-31D441570C5B}"/>
                </a:ext>
              </a:extLst>
            </p:cNvPr>
            <p:cNvSpPr txBox="1"/>
            <p:nvPr/>
          </p:nvSpPr>
          <p:spPr>
            <a:xfrm>
              <a:off x="-9381576" y="268383"/>
              <a:ext cx="6016630" cy="646331"/>
            </a:xfrm>
            <a:prstGeom prst="rect">
              <a:avLst/>
            </a:prstGeom>
            <a:noFill/>
          </p:spPr>
          <p:txBody>
            <a:bodyPr wrap="square" rtlCol="0">
              <a:spAutoFit/>
            </a:bodyPr>
            <a:lstStyle/>
            <a:p>
              <a:r>
                <a:rPr lang="en-US" sz="3600" b="1" dirty="0">
                  <a:solidFill>
                    <a:schemeClr val="bg1"/>
                  </a:solidFill>
                </a:rPr>
                <a:t>Accelerated Mobile Pages</a:t>
              </a:r>
            </a:p>
          </p:txBody>
        </p:sp>
        <p:sp>
          <p:nvSpPr>
            <p:cNvPr id="5" name="Rectangle 4">
              <a:extLst>
                <a:ext uri="{FF2B5EF4-FFF2-40B4-BE49-F238E27FC236}">
                  <a16:creationId xmlns:a16="http://schemas.microsoft.com/office/drawing/2014/main" id="{5555A49B-C81D-714C-953D-A7574350D7BC}"/>
                </a:ext>
              </a:extLst>
            </p:cNvPr>
            <p:cNvSpPr/>
            <p:nvPr/>
          </p:nvSpPr>
          <p:spPr>
            <a:xfrm>
              <a:off x="-9381576" y="6302326"/>
              <a:ext cx="3571619" cy="369332"/>
            </a:xfrm>
            <a:prstGeom prst="rect">
              <a:avLst/>
            </a:prstGeom>
          </p:spPr>
          <p:txBody>
            <a:bodyPr wrap="square">
              <a:spAutoFit/>
            </a:bodyPr>
            <a:lstStyle/>
            <a:p>
              <a:r>
                <a:rPr lang="en-US" sz="900" dirty="0">
                  <a:solidFill>
                    <a:schemeClr val="bg1"/>
                  </a:solidFill>
                </a:rPr>
                <a:t>https://</a:t>
              </a:r>
              <a:r>
                <a:rPr lang="en-US" sz="900" dirty="0" err="1">
                  <a:solidFill>
                    <a:schemeClr val="bg1"/>
                  </a:solidFill>
                </a:rPr>
                <a:t>www.cio.com</a:t>
              </a:r>
              <a:r>
                <a:rPr lang="en-US" sz="900" dirty="0">
                  <a:solidFill>
                    <a:schemeClr val="bg1"/>
                  </a:solidFill>
                </a:rPr>
                <a:t>/article/3091071/8-things-you-need-to-know-about-google-amp.html</a:t>
              </a:r>
            </a:p>
          </p:txBody>
        </p:sp>
        <p:pic>
          <p:nvPicPr>
            <p:cNvPr id="12" name="Picture 11">
              <a:extLst>
                <a:ext uri="{FF2B5EF4-FFF2-40B4-BE49-F238E27FC236}">
                  <a16:creationId xmlns:a16="http://schemas.microsoft.com/office/drawing/2014/main" id="{4EEF6056-E390-9148-8314-5700C39CB6D0}"/>
                </a:ext>
              </a:extLst>
            </p:cNvPr>
            <p:cNvPicPr>
              <a:picLocks noChangeAspect="1"/>
            </p:cNvPicPr>
            <p:nvPr/>
          </p:nvPicPr>
          <p:blipFill>
            <a:blip r:embed="rId7"/>
            <a:stretch>
              <a:fillRect/>
            </a:stretch>
          </p:blipFill>
          <p:spPr>
            <a:xfrm>
              <a:off x="-5809958" y="4254277"/>
              <a:ext cx="5438433" cy="2203393"/>
            </a:xfrm>
            <a:prstGeom prst="rect">
              <a:avLst/>
            </a:prstGeom>
          </p:spPr>
        </p:pic>
        <p:sp>
          <p:nvSpPr>
            <p:cNvPr id="37" name="TextBox 36">
              <a:extLst>
                <a:ext uri="{FF2B5EF4-FFF2-40B4-BE49-F238E27FC236}">
                  <a16:creationId xmlns:a16="http://schemas.microsoft.com/office/drawing/2014/main" id="{E10DDE6E-20B9-684F-B463-4AC6DC7D0956}"/>
                </a:ext>
              </a:extLst>
            </p:cNvPr>
            <p:cNvSpPr txBox="1"/>
            <p:nvPr/>
          </p:nvSpPr>
          <p:spPr>
            <a:xfrm>
              <a:off x="-9381576" y="1053730"/>
              <a:ext cx="8931410" cy="4031873"/>
            </a:xfrm>
            <a:prstGeom prst="rect">
              <a:avLst/>
            </a:prstGeom>
            <a:noFill/>
          </p:spPr>
          <p:txBody>
            <a:bodyPr wrap="square" rtlCol="0">
              <a:spAutoFit/>
            </a:bodyPr>
            <a:lstStyle/>
            <a:p>
              <a:r>
                <a:rPr lang="en-SG" sz="1600" dirty="0">
                  <a:solidFill>
                    <a:schemeClr val="bg1"/>
                  </a:solidFill>
                  <a:latin typeface="Avenir Book" panose="02000503020000020003" pitchFamily="2" charset="0"/>
                </a:rPr>
                <a:t>We propose to include AMP due to the visual content that we have on our site </a:t>
              </a:r>
              <a:r>
                <a:rPr lang="en-SG" sz="1600" dirty="0" err="1">
                  <a:solidFill>
                    <a:schemeClr val="bg1"/>
                  </a:solidFill>
                  <a:latin typeface="Avenir Book" panose="02000503020000020003" pitchFamily="2" charset="0"/>
                </a:rPr>
                <a:t>eg.</a:t>
              </a:r>
              <a:r>
                <a:rPr lang="en-SG" sz="1600" dirty="0">
                  <a:solidFill>
                    <a:schemeClr val="bg1"/>
                  </a:solidFill>
                  <a:latin typeface="Avenir Book" panose="02000503020000020003" pitchFamily="2" charset="0"/>
                </a:rPr>
                <a:t> Videos, Visual Article pages, downloadable files etc. The current Royal </a:t>
              </a:r>
              <a:r>
                <a:rPr lang="en-SG" sz="1600" dirty="0" err="1">
                  <a:solidFill>
                    <a:schemeClr val="bg1"/>
                  </a:solidFill>
                  <a:latin typeface="Avenir Book" panose="02000503020000020003" pitchFamily="2" charset="0"/>
                </a:rPr>
                <a:t>Canin</a:t>
              </a:r>
              <a:r>
                <a:rPr lang="en-SG" sz="1600" dirty="0">
                  <a:solidFill>
                    <a:schemeClr val="bg1"/>
                  </a:solidFill>
                  <a:latin typeface="Avenir Book" panose="02000503020000020003" pitchFamily="2" charset="0"/>
                </a:rPr>
                <a:t> Sg site is not an AMP.</a:t>
              </a:r>
            </a:p>
            <a:p>
              <a:endParaRPr lang="en-SG" sz="1600" dirty="0">
                <a:solidFill>
                  <a:schemeClr val="bg1"/>
                </a:solidFill>
                <a:latin typeface="Avenir Book" panose="02000503020000020003" pitchFamily="2" charset="0"/>
              </a:endParaRPr>
            </a:p>
            <a:p>
              <a:r>
                <a:rPr lang="en-SG" sz="1600" dirty="0">
                  <a:solidFill>
                    <a:schemeClr val="bg1"/>
                  </a:solidFill>
                  <a:latin typeface="Avenir Book" panose="02000503020000020003" pitchFamily="2" charset="0"/>
                </a:rPr>
                <a:t>AMP can also indirectly influence where Google places pages in search results, according to Petty. If an AMP gets more clicks and fewer bounces because it's faster to load, Google determines that the page is valuable to users, and it's likely to get higher placement in search results.</a:t>
              </a:r>
            </a:p>
            <a:p>
              <a:endParaRPr lang="en-SG" sz="1600" dirty="0">
                <a:solidFill>
                  <a:schemeClr val="bg1"/>
                </a:solidFill>
                <a:latin typeface="Avenir Book" panose="02000503020000020003" pitchFamily="2" charset="0"/>
              </a:endParaRPr>
            </a:p>
            <a:p>
              <a:r>
                <a:rPr lang="en-SG" sz="1600" dirty="0">
                  <a:solidFill>
                    <a:schemeClr val="bg1"/>
                  </a:solidFill>
                  <a:latin typeface="Avenir Book" panose="02000503020000020003" pitchFamily="2" charset="0"/>
                </a:rPr>
                <a:t>"With mobile becoming more and more prevalent in just about every aspect of people's lives, and with the majority of people using Google to find just about everything, AMP will be an essential tool now and going forward to ensure good rankings and findability on the web," says Oleg </a:t>
              </a:r>
              <a:r>
                <a:rPr lang="en-SG" sz="1600" dirty="0" err="1">
                  <a:solidFill>
                    <a:schemeClr val="bg1"/>
                  </a:solidFill>
                  <a:latin typeface="Avenir Book" panose="02000503020000020003" pitchFamily="2" charset="0"/>
                </a:rPr>
                <a:t>Moskalensky</a:t>
              </a:r>
              <a:r>
                <a:rPr lang="en-SG" sz="1600" dirty="0">
                  <a:solidFill>
                    <a:schemeClr val="bg1"/>
                  </a:solidFill>
                  <a:latin typeface="Avenir Book" panose="02000503020000020003" pitchFamily="2" charset="0"/>
                </a:rPr>
                <a:t>, president of Productive Computer Systems</a:t>
              </a:r>
            </a:p>
            <a:p>
              <a:endParaRPr lang="en-SG" sz="1600" dirty="0">
                <a:solidFill>
                  <a:schemeClr val="bg1"/>
                </a:solidFill>
                <a:latin typeface="Avenir Book" panose="02000503020000020003" pitchFamily="2" charset="0"/>
              </a:endParaRPr>
            </a:p>
            <a:p>
              <a:r>
                <a:rPr lang="en-SG" sz="1600" dirty="0">
                  <a:solidFill>
                    <a:schemeClr val="bg1"/>
                  </a:solidFill>
                  <a:latin typeface="Avenir Book" panose="02000503020000020003" pitchFamily="2" charset="0"/>
                </a:rPr>
                <a:t>Speed matters. Especially on the mobile web. </a:t>
              </a:r>
            </a:p>
            <a:p>
              <a:r>
                <a:rPr lang="en-SG" sz="1600" dirty="0">
                  <a:solidFill>
                    <a:schemeClr val="bg1"/>
                  </a:solidFill>
                  <a:latin typeface="Avenir Book" panose="02000503020000020003" pitchFamily="2" charset="0"/>
                </a:rPr>
                <a:t>Early results indicate better ad performance </a:t>
              </a:r>
            </a:p>
            <a:p>
              <a:r>
                <a:rPr lang="en-SG" sz="1600" dirty="0">
                  <a:solidFill>
                    <a:schemeClr val="bg1"/>
                  </a:solidFill>
                  <a:latin typeface="Avenir Book" panose="02000503020000020003" pitchFamily="2" charset="0"/>
                </a:rPr>
                <a:t>on AMP pages.</a:t>
              </a:r>
            </a:p>
          </p:txBody>
        </p:sp>
      </p:grpSp>
      <p:grpSp>
        <p:nvGrpSpPr>
          <p:cNvPr id="62" name="Group 61">
            <a:extLst>
              <a:ext uri="{FF2B5EF4-FFF2-40B4-BE49-F238E27FC236}">
                <a16:creationId xmlns:a16="http://schemas.microsoft.com/office/drawing/2014/main" id="{5C2F7253-2028-AC4F-BF92-EE6B1F98A558}"/>
              </a:ext>
            </a:extLst>
          </p:cNvPr>
          <p:cNvGrpSpPr/>
          <p:nvPr/>
        </p:nvGrpSpPr>
        <p:grpSpPr>
          <a:xfrm>
            <a:off x="-11192652" y="-5929"/>
            <a:ext cx="12192001" cy="6858000"/>
            <a:chOff x="-11190156" y="-28136"/>
            <a:chExt cx="12192001" cy="6858000"/>
          </a:xfrm>
        </p:grpSpPr>
        <p:grpSp>
          <p:nvGrpSpPr>
            <p:cNvPr id="58" name="Group 57">
              <a:extLst>
                <a:ext uri="{FF2B5EF4-FFF2-40B4-BE49-F238E27FC236}">
                  <a16:creationId xmlns:a16="http://schemas.microsoft.com/office/drawing/2014/main" id="{1C8A8AB9-3F28-4E46-A8AF-47D7B65B3181}"/>
                </a:ext>
              </a:extLst>
            </p:cNvPr>
            <p:cNvGrpSpPr/>
            <p:nvPr/>
          </p:nvGrpSpPr>
          <p:grpSpPr>
            <a:xfrm>
              <a:off x="-11190156" y="-28136"/>
              <a:ext cx="12192001" cy="6858000"/>
              <a:chOff x="-11162020" y="0"/>
              <a:chExt cx="12192001" cy="6858000"/>
            </a:xfrm>
          </p:grpSpPr>
          <p:grpSp>
            <p:nvGrpSpPr>
              <p:cNvPr id="25" name="Group 24">
                <a:extLst>
                  <a:ext uri="{FF2B5EF4-FFF2-40B4-BE49-F238E27FC236}">
                    <a16:creationId xmlns:a16="http://schemas.microsoft.com/office/drawing/2014/main" id="{064AE02E-28BF-0649-8A4A-5D4230150594}"/>
                  </a:ext>
                </a:extLst>
              </p:cNvPr>
              <p:cNvGrpSpPr/>
              <p:nvPr/>
            </p:nvGrpSpPr>
            <p:grpSpPr>
              <a:xfrm>
                <a:off x="-11162020" y="0"/>
                <a:ext cx="12192001" cy="6858000"/>
                <a:chOff x="-11061700" y="-1"/>
                <a:chExt cx="12192001" cy="6858000"/>
              </a:xfrm>
            </p:grpSpPr>
            <p:grpSp>
              <p:nvGrpSpPr>
                <p:cNvPr id="31" name="Group 30">
                  <a:extLst>
                    <a:ext uri="{FF2B5EF4-FFF2-40B4-BE49-F238E27FC236}">
                      <a16:creationId xmlns:a16="http://schemas.microsoft.com/office/drawing/2014/main" id="{86AB1F5F-FC4D-4A86-A9E5-BBEB8A5FDA63}"/>
                    </a:ext>
                  </a:extLst>
                </p:cNvPr>
                <p:cNvGrpSpPr/>
                <p:nvPr/>
              </p:nvGrpSpPr>
              <p:grpSpPr>
                <a:xfrm>
                  <a:off x="-11061700" y="-1"/>
                  <a:ext cx="12192001" cy="6858000"/>
                  <a:chOff x="-6324600" y="0"/>
                  <a:chExt cx="10729912" cy="6858000"/>
                </a:xfrm>
                <a:solidFill>
                  <a:schemeClr val="accent1"/>
                </a:solidFill>
                <a:effectLst>
                  <a:outerShdw blurRad="254000" dist="88900" algn="l" rotWithShape="0">
                    <a:prstClr val="black">
                      <a:alpha val="51000"/>
                    </a:prstClr>
                  </a:outerShdw>
                </a:effectLst>
              </p:grpSpPr>
              <p:sp>
                <p:nvSpPr>
                  <p:cNvPr id="7" name="Rectangle 6">
                    <a:extLst>
                      <a:ext uri="{FF2B5EF4-FFF2-40B4-BE49-F238E27FC236}">
                        <a16:creationId xmlns:a16="http://schemas.microsoft.com/office/drawing/2014/main" id="{1E61F369-01B8-42C0-AB81-1CDAED90BB31}"/>
                      </a:ext>
                    </a:extLst>
                  </p:cNvPr>
                  <p:cNvSpPr/>
                  <p:nvPr/>
                </p:nvSpPr>
                <p:spPr>
                  <a:xfrm>
                    <a:off x="-6324600" y="0"/>
                    <a:ext cx="984885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8FBCEB8D-B1DF-412C-A248-C5E7E6FECF6F}"/>
                      </a:ext>
                    </a:extLst>
                  </p:cNvPr>
                  <p:cNvSpPr/>
                  <p:nvPr/>
                </p:nvSpPr>
                <p:spPr>
                  <a:xfrm rot="5400000">
                    <a:off x="3050381" y="2150920"/>
                    <a:ext cx="1828800" cy="881063"/>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4" name="Rectangle 153">
                  <a:extLst>
                    <a:ext uri="{FF2B5EF4-FFF2-40B4-BE49-F238E27FC236}">
                      <a16:creationId xmlns:a16="http://schemas.microsoft.com/office/drawing/2014/main" id="{3EACC691-15DF-4C4C-AFCB-0609D3179D53}"/>
                    </a:ext>
                  </a:extLst>
                </p:cNvPr>
                <p:cNvSpPr/>
                <p:nvPr/>
              </p:nvSpPr>
              <p:spPr>
                <a:xfrm rot="5400000">
                  <a:off x="-52677" y="2305987"/>
                  <a:ext cx="1372960" cy="738664"/>
                </a:xfrm>
                <a:prstGeom prst="rect">
                  <a:avLst/>
                </a:prstGeom>
              </p:spPr>
              <p:txBody>
                <a:bodyPr wrap="square">
                  <a:spAutoFit/>
                </a:bodyPr>
                <a:lstStyle/>
                <a:p>
                  <a:pPr algn="ctr"/>
                  <a:r>
                    <a:rPr lang="en-US" sz="1400" b="1" dirty="0">
                      <a:solidFill>
                        <a:schemeClr val="bg1"/>
                      </a:solidFill>
                    </a:rPr>
                    <a:t>Native &amp; Progressive Web Apps</a:t>
                  </a:r>
                </a:p>
              </p:txBody>
            </p:sp>
          </p:grpSp>
          <p:sp>
            <p:nvSpPr>
              <p:cNvPr id="42" name="TextBox 41">
                <a:extLst>
                  <a:ext uri="{FF2B5EF4-FFF2-40B4-BE49-F238E27FC236}">
                    <a16:creationId xmlns:a16="http://schemas.microsoft.com/office/drawing/2014/main" id="{431BED06-A1E1-224A-98A6-17AD8264C940}"/>
                  </a:ext>
                </a:extLst>
              </p:cNvPr>
              <p:cNvSpPr txBox="1"/>
              <p:nvPr/>
            </p:nvSpPr>
            <p:spPr>
              <a:xfrm>
                <a:off x="-9229177" y="280104"/>
                <a:ext cx="6908007" cy="646331"/>
              </a:xfrm>
              <a:prstGeom prst="rect">
                <a:avLst/>
              </a:prstGeom>
              <a:noFill/>
            </p:spPr>
            <p:txBody>
              <a:bodyPr wrap="square" rtlCol="0">
                <a:spAutoFit/>
              </a:bodyPr>
              <a:lstStyle/>
              <a:p>
                <a:r>
                  <a:rPr lang="en-US" sz="3600" b="1" dirty="0">
                    <a:solidFill>
                      <a:schemeClr val="bg1"/>
                    </a:solidFill>
                  </a:rPr>
                  <a:t>Native &amp; Progressive Web Apps</a:t>
                </a:r>
              </a:p>
            </p:txBody>
          </p:sp>
          <p:sp>
            <p:nvSpPr>
              <p:cNvPr id="43" name="Rectangle 42">
                <a:extLst>
                  <a:ext uri="{FF2B5EF4-FFF2-40B4-BE49-F238E27FC236}">
                    <a16:creationId xmlns:a16="http://schemas.microsoft.com/office/drawing/2014/main" id="{C76B409D-8E4A-974E-BE62-52E0DF0411BE}"/>
                  </a:ext>
                </a:extLst>
              </p:cNvPr>
              <p:cNvSpPr/>
              <p:nvPr/>
            </p:nvSpPr>
            <p:spPr>
              <a:xfrm>
                <a:off x="-9229176" y="6314047"/>
                <a:ext cx="5698185" cy="369332"/>
              </a:xfrm>
              <a:prstGeom prst="rect">
                <a:avLst/>
              </a:prstGeom>
            </p:spPr>
            <p:txBody>
              <a:bodyPr wrap="square">
                <a:spAutoFit/>
              </a:bodyPr>
              <a:lstStyle/>
              <a:p>
                <a:r>
                  <a:rPr lang="en-US" sz="900" dirty="0">
                    <a:solidFill>
                      <a:schemeClr val="bg1"/>
                    </a:solidFill>
                  </a:rPr>
                  <a:t>https://blog.bitsrc.io/what-is-a-pwa-and-why-should-you-care-388afb6c0bad</a:t>
                </a:r>
              </a:p>
              <a:p>
                <a:r>
                  <a:rPr lang="en-US" sz="900" dirty="0">
                    <a:solidFill>
                      <a:schemeClr val="bg1"/>
                    </a:solidFill>
                  </a:rPr>
                  <a:t>https://</a:t>
                </a:r>
                <a:r>
                  <a:rPr lang="en-US" sz="900" dirty="0" err="1">
                    <a:solidFill>
                      <a:schemeClr val="bg1"/>
                    </a:solidFill>
                  </a:rPr>
                  <a:t>divante.co</a:t>
                </a:r>
                <a:r>
                  <a:rPr lang="en-US" sz="900" dirty="0">
                    <a:solidFill>
                      <a:schemeClr val="bg1"/>
                    </a:solidFill>
                  </a:rPr>
                  <a:t>/blog/10-benefits-pwa-boost-your-business/</a:t>
                </a:r>
              </a:p>
            </p:txBody>
          </p:sp>
          <p:sp>
            <p:nvSpPr>
              <p:cNvPr id="44" name="TextBox 43">
                <a:extLst>
                  <a:ext uri="{FF2B5EF4-FFF2-40B4-BE49-F238E27FC236}">
                    <a16:creationId xmlns:a16="http://schemas.microsoft.com/office/drawing/2014/main" id="{824058F4-3C38-394E-9B50-49568E5D9FAF}"/>
                  </a:ext>
                </a:extLst>
              </p:cNvPr>
              <p:cNvSpPr txBox="1"/>
              <p:nvPr/>
            </p:nvSpPr>
            <p:spPr>
              <a:xfrm>
                <a:off x="-9229176" y="1065451"/>
                <a:ext cx="5684118" cy="5016758"/>
              </a:xfrm>
              <a:prstGeom prst="rect">
                <a:avLst/>
              </a:prstGeom>
              <a:noFill/>
            </p:spPr>
            <p:txBody>
              <a:bodyPr wrap="square" rtlCol="0">
                <a:spAutoFit/>
              </a:bodyPr>
              <a:lstStyle/>
              <a:p>
                <a:r>
                  <a:rPr lang="en-SG" sz="1600" dirty="0">
                    <a:solidFill>
                      <a:schemeClr val="bg1"/>
                    </a:solidFill>
                    <a:latin typeface="Avenir Book" panose="02000503020000020003" pitchFamily="2" charset="0"/>
                  </a:rPr>
                  <a:t>We will include both PWA and Native App for our campaign. We would like to serve our users who are not interested in downloading and creating accounts in native apps, hence PWA is needed.</a:t>
                </a:r>
              </a:p>
              <a:p>
                <a:endParaRPr lang="en-SG" sz="1600" dirty="0">
                  <a:solidFill>
                    <a:schemeClr val="bg1"/>
                  </a:solidFill>
                  <a:latin typeface="Avenir Book" panose="02000503020000020003" pitchFamily="2" charset="0"/>
                </a:endParaRPr>
              </a:p>
              <a:p>
                <a:r>
                  <a:rPr lang="en-SG" sz="1600" dirty="0">
                    <a:solidFill>
                      <a:schemeClr val="bg1"/>
                    </a:solidFill>
                    <a:latin typeface="Avenir Book" panose="02000503020000020003" pitchFamily="2" charset="0"/>
                  </a:rPr>
                  <a:t>“If a company is dedicated and wants to get maximum engaged customers, the experience of a web app has to be close to that of the native app.” Progressive Web Apps match the mobile-first approach. This means that stores developed with PWA will function on mobile devices without any issues.</a:t>
                </a:r>
              </a:p>
              <a:p>
                <a:endParaRPr lang="en-SG" sz="1600" dirty="0">
                  <a:solidFill>
                    <a:schemeClr val="bg1"/>
                  </a:solidFill>
                  <a:latin typeface="Avenir Book" panose="02000503020000020003" pitchFamily="2" charset="0"/>
                </a:endParaRPr>
              </a:p>
              <a:p>
                <a:r>
                  <a:rPr lang="en-SG" sz="1600" dirty="0">
                    <a:solidFill>
                      <a:schemeClr val="bg1"/>
                    </a:solidFill>
                    <a:latin typeface="Avenir Book" panose="02000503020000020003" pitchFamily="2" charset="0"/>
                  </a:rPr>
                  <a:t>Native app is still still an advantageous solution, therefore we would also like to create an app to utilize the mobile features and functions for our users.</a:t>
                </a:r>
              </a:p>
              <a:p>
                <a:endParaRPr lang="en-SG" sz="1600" dirty="0">
                  <a:solidFill>
                    <a:schemeClr val="bg1"/>
                  </a:solidFill>
                  <a:latin typeface="Avenir Book" panose="02000503020000020003" pitchFamily="2" charset="0"/>
                </a:endParaRPr>
              </a:p>
              <a:p>
                <a:r>
                  <a:rPr lang="en-SG" sz="1600" dirty="0">
                    <a:solidFill>
                      <a:schemeClr val="bg1"/>
                    </a:solidFill>
                    <a:latin typeface="Avenir Book" panose="02000503020000020003" pitchFamily="2" charset="0"/>
                  </a:rPr>
                  <a:t>We would like to consolidate all apps </a:t>
                </a:r>
              </a:p>
              <a:p>
                <a:r>
                  <a:rPr lang="en-SG" sz="1600" dirty="0">
                    <a:solidFill>
                      <a:schemeClr val="bg1"/>
                    </a:solidFill>
                    <a:latin typeface="Avenir Book" panose="02000503020000020003" pitchFamily="2" charset="0"/>
                  </a:rPr>
                  <a:t>(shown in the short video) and merge </a:t>
                </a:r>
              </a:p>
              <a:p>
                <a:r>
                  <a:rPr lang="en-SG" sz="1600" dirty="0">
                    <a:solidFill>
                      <a:schemeClr val="bg1"/>
                    </a:solidFill>
                    <a:latin typeface="Avenir Book" panose="02000503020000020003" pitchFamily="2" charset="0"/>
                  </a:rPr>
                  <a:t>to one app call : </a:t>
                </a:r>
                <a:r>
                  <a:rPr lang="en-SG" sz="1600" b="1" dirty="0">
                    <a:solidFill>
                      <a:schemeClr val="bg1"/>
                    </a:solidFill>
                    <a:latin typeface="Avenir Book" panose="02000503020000020003" pitchFamily="2" charset="0"/>
                  </a:rPr>
                  <a:t>“</a:t>
                </a:r>
                <a:r>
                  <a:rPr lang="en-SG" sz="1600" b="1" dirty="0" err="1">
                    <a:solidFill>
                      <a:schemeClr val="bg1"/>
                    </a:solidFill>
                    <a:latin typeface="Avenir Book" panose="02000503020000020003" pitchFamily="2" charset="0"/>
                  </a:rPr>
                  <a:t>RoyalPetHub</a:t>
                </a:r>
                <a:r>
                  <a:rPr lang="en-SG" sz="1600" b="1" dirty="0">
                    <a:solidFill>
                      <a:schemeClr val="bg1"/>
                    </a:solidFill>
                    <a:latin typeface="Avenir Book" panose="02000503020000020003" pitchFamily="2" charset="0"/>
                  </a:rPr>
                  <a:t>”</a:t>
                </a:r>
                <a:br>
                  <a:rPr lang="en-SG" sz="1600" b="1" dirty="0">
                    <a:solidFill>
                      <a:schemeClr val="bg1"/>
                    </a:solidFill>
                    <a:latin typeface="Avenir Book" panose="02000503020000020003" pitchFamily="2" charset="0"/>
                  </a:rPr>
                </a:br>
                <a:endParaRPr lang="en-SG" sz="1600" b="1" dirty="0">
                  <a:solidFill>
                    <a:schemeClr val="bg1"/>
                  </a:solidFill>
                  <a:latin typeface="Avenir Book" panose="02000503020000020003" pitchFamily="2" charset="0"/>
                </a:endParaRPr>
              </a:p>
            </p:txBody>
          </p:sp>
          <p:sp>
            <p:nvSpPr>
              <p:cNvPr id="53" name="TextBox 52">
                <a:extLst>
                  <a:ext uri="{FF2B5EF4-FFF2-40B4-BE49-F238E27FC236}">
                    <a16:creationId xmlns:a16="http://schemas.microsoft.com/office/drawing/2014/main" id="{4AEE9B53-FD63-3949-9AB7-679D2CB60A27}"/>
                  </a:ext>
                </a:extLst>
              </p:cNvPr>
              <p:cNvSpPr txBox="1"/>
              <p:nvPr/>
            </p:nvSpPr>
            <p:spPr>
              <a:xfrm>
                <a:off x="-2591570" y="6338491"/>
                <a:ext cx="1423951" cy="338554"/>
              </a:xfrm>
              <a:prstGeom prst="rect">
                <a:avLst/>
              </a:prstGeom>
              <a:noFill/>
            </p:spPr>
            <p:txBody>
              <a:bodyPr wrap="square" rtlCol="0">
                <a:spAutoFit/>
              </a:bodyPr>
              <a:lstStyle/>
              <a:p>
                <a:pPr algn="ctr"/>
                <a:r>
                  <a:rPr lang="en-SG" sz="1600" dirty="0">
                    <a:solidFill>
                      <a:schemeClr val="bg1"/>
                    </a:solidFill>
                    <a:latin typeface="Avenir Book" panose="02000503020000020003" pitchFamily="2" charset="0"/>
                  </a:rPr>
                  <a:t>Click to Play</a:t>
                </a:r>
              </a:p>
            </p:txBody>
          </p:sp>
          <p:sp>
            <p:nvSpPr>
              <p:cNvPr id="47" name="Triangle 46">
                <a:extLst>
                  <a:ext uri="{FF2B5EF4-FFF2-40B4-BE49-F238E27FC236}">
                    <a16:creationId xmlns:a16="http://schemas.microsoft.com/office/drawing/2014/main" id="{4753423E-02F1-9543-B4E9-29A8082B7201}"/>
                  </a:ext>
                </a:extLst>
              </p:cNvPr>
              <p:cNvSpPr/>
              <p:nvPr/>
            </p:nvSpPr>
            <p:spPr>
              <a:xfrm rot="3484204">
                <a:off x="-3979709" y="4127472"/>
                <a:ext cx="1322586" cy="1614618"/>
              </a:xfrm>
              <a:prstGeom prst="triangle">
                <a:avLst/>
              </a:prstGeom>
              <a:solidFill>
                <a:srgbClr val="FF0000"/>
              </a:solidFill>
              <a:ln>
                <a:noFill/>
              </a:ln>
              <a:effectLst>
                <a:glow rad="63500">
                  <a:schemeClr val="tx1">
                    <a:lumMod val="65000"/>
                    <a:lumOff val="3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E691797E-BA11-CC4B-9CA9-5D8922549DBF}"/>
                  </a:ext>
                </a:extLst>
              </p:cNvPr>
              <p:cNvGrpSpPr/>
              <p:nvPr/>
            </p:nvGrpSpPr>
            <p:grpSpPr>
              <a:xfrm>
                <a:off x="-3221500" y="1161398"/>
                <a:ext cx="2546252" cy="5084658"/>
                <a:chOff x="3123029" y="1147331"/>
                <a:chExt cx="2546252" cy="5084658"/>
              </a:xfrm>
            </p:grpSpPr>
            <p:sp>
              <p:nvSpPr>
                <p:cNvPr id="18" name="Rectangle 17">
                  <a:extLst>
                    <a:ext uri="{FF2B5EF4-FFF2-40B4-BE49-F238E27FC236}">
                      <a16:creationId xmlns:a16="http://schemas.microsoft.com/office/drawing/2014/main" id="{CF3AA2EB-3E97-DB49-9824-4CCF6115A80B}"/>
                    </a:ext>
                  </a:extLst>
                </p:cNvPr>
                <p:cNvSpPr/>
                <p:nvPr/>
              </p:nvSpPr>
              <p:spPr>
                <a:xfrm>
                  <a:off x="3263705" y="1294228"/>
                  <a:ext cx="2264898" cy="4797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4E2D6C2-697B-A442-BB63-A6402579703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23029" y="1147331"/>
                  <a:ext cx="2546252" cy="5084658"/>
                </a:xfrm>
                <a:prstGeom prst="rect">
                  <a:avLst/>
                </a:prstGeom>
              </p:spPr>
            </p:pic>
          </p:grpSp>
          <p:grpSp>
            <p:nvGrpSpPr>
              <p:cNvPr id="54" name="Group 53">
                <a:extLst>
                  <a:ext uri="{FF2B5EF4-FFF2-40B4-BE49-F238E27FC236}">
                    <a16:creationId xmlns:a16="http://schemas.microsoft.com/office/drawing/2014/main" id="{7043C565-4ED8-9140-BEA8-DB1353F22F19}"/>
                  </a:ext>
                </a:extLst>
              </p:cNvPr>
              <p:cNvGrpSpPr/>
              <p:nvPr/>
            </p:nvGrpSpPr>
            <p:grpSpPr>
              <a:xfrm>
                <a:off x="-4994030" y="4754883"/>
                <a:ext cx="1378633" cy="1378633"/>
                <a:chOff x="2349305" y="3995226"/>
                <a:chExt cx="1125415" cy="1125415"/>
              </a:xfrm>
            </p:grpSpPr>
            <p:sp>
              <p:nvSpPr>
                <p:cNvPr id="52" name="Rounded Rectangle 51">
                  <a:extLst>
                    <a:ext uri="{FF2B5EF4-FFF2-40B4-BE49-F238E27FC236}">
                      <a16:creationId xmlns:a16="http://schemas.microsoft.com/office/drawing/2014/main" id="{14FE084B-E9CB-564E-A4A7-89A597071915}"/>
                    </a:ext>
                  </a:extLst>
                </p:cNvPr>
                <p:cNvSpPr/>
                <p:nvPr/>
              </p:nvSpPr>
              <p:spPr>
                <a:xfrm>
                  <a:off x="2349305" y="3995226"/>
                  <a:ext cx="1125415" cy="1125415"/>
                </a:xfrm>
                <a:prstGeom prst="roundRect">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1B577A0F-C354-FF4A-B634-24F10A07561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37130" y="4160930"/>
                  <a:ext cx="949765" cy="794004"/>
                </a:xfrm>
                <a:prstGeom prst="rect">
                  <a:avLst/>
                </a:prstGeom>
              </p:spPr>
            </p:pic>
          </p:grpSp>
        </p:grpSp>
        <p:pic>
          <p:nvPicPr>
            <p:cNvPr id="61" name="Untitled">
              <a:hlinkClick r:id="" action="ppaction://media"/>
              <a:extLst>
                <a:ext uri="{FF2B5EF4-FFF2-40B4-BE49-F238E27FC236}">
                  <a16:creationId xmlns:a16="http://schemas.microsoft.com/office/drawing/2014/main" id="{D83B4D87-0C3A-B945-99CB-86EAF315FDC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008679" y="1441946"/>
              <a:ext cx="2108348" cy="4567734"/>
            </a:xfrm>
            <a:prstGeom prst="rect">
              <a:avLst/>
            </a:prstGeom>
          </p:spPr>
        </p:pic>
      </p:grpSp>
      <p:grpSp>
        <p:nvGrpSpPr>
          <p:cNvPr id="59" name="Group 58">
            <a:extLst>
              <a:ext uri="{FF2B5EF4-FFF2-40B4-BE49-F238E27FC236}">
                <a16:creationId xmlns:a16="http://schemas.microsoft.com/office/drawing/2014/main" id="{3BAC2BC0-813D-F446-9684-46E0DCBF3AE0}"/>
              </a:ext>
            </a:extLst>
          </p:cNvPr>
          <p:cNvGrpSpPr/>
          <p:nvPr/>
        </p:nvGrpSpPr>
        <p:grpSpPr>
          <a:xfrm>
            <a:off x="-11208718" y="-34584"/>
            <a:ext cx="12192001" cy="6858002"/>
            <a:chOff x="-11162020" y="0"/>
            <a:chExt cx="12192001" cy="6858002"/>
          </a:xfrm>
        </p:grpSpPr>
        <p:grpSp>
          <p:nvGrpSpPr>
            <p:cNvPr id="24" name="Group 23">
              <a:extLst>
                <a:ext uri="{FF2B5EF4-FFF2-40B4-BE49-F238E27FC236}">
                  <a16:creationId xmlns:a16="http://schemas.microsoft.com/office/drawing/2014/main" id="{98B5C459-3481-004D-8D60-1EF7AC8EA9FE}"/>
                </a:ext>
              </a:extLst>
            </p:cNvPr>
            <p:cNvGrpSpPr/>
            <p:nvPr/>
          </p:nvGrpSpPr>
          <p:grpSpPr>
            <a:xfrm>
              <a:off x="-11162020" y="0"/>
              <a:ext cx="12192001" cy="6858002"/>
              <a:chOff x="-11061700" y="-2"/>
              <a:chExt cx="12192001" cy="6858002"/>
            </a:xfrm>
          </p:grpSpPr>
          <p:grpSp>
            <p:nvGrpSpPr>
              <p:cNvPr id="30" name="Group 29">
                <a:extLst>
                  <a:ext uri="{FF2B5EF4-FFF2-40B4-BE49-F238E27FC236}">
                    <a16:creationId xmlns:a16="http://schemas.microsoft.com/office/drawing/2014/main" id="{A1A911D1-2939-4C61-9809-8BFB85C5A363}"/>
                  </a:ext>
                </a:extLst>
              </p:cNvPr>
              <p:cNvGrpSpPr/>
              <p:nvPr/>
            </p:nvGrpSpPr>
            <p:grpSpPr>
              <a:xfrm>
                <a:off x="-11061700" y="-2"/>
                <a:ext cx="12192001" cy="6858002"/>
                <a:chOff x="-7429500" y="-2"/>
                <a:chExt cx="10729912" cy="6858002"/>
              </a:xfrm>
              <a:solidFill>
                <a:schemeClr val="bg2">
                  <a:lumMod val="50000"/>
                </a:schemeClr>
              </a:solidFill>
              <a:effectLst>
                <a:outerShdw blurRad="254000" dist="88900" algn="l" rotWithShape="0">
                  <a:prstClr val="black">
                    <a:alpha val="51000"/>
                  </a:prstClr>
                </a:outerShdw>
              </a:effectLst>
            </p:grpSpPr>
            <p:sp>
              <p:nvSpPr>
                <p:cNvPr id="9" name="Rectangle 8">
                  <a:extLst>
                    <a:ext uri="{FF2B5EF4-FFF2-40B4-BE49-F238E27FC236}">
                      <a16:creationId xmlns:a16="http://schemas.microsoft.com/office/drawing/2014/main" id="{10F7110D-033F-4AB8-9FBD-9DF1B764437D}"/>
                    </a:ext>
                  </a:extLst>
                </p:cNvPr>
                <p:cNvSpPr/>
                <p:nvPr/>
              </p:nvSpPr>
              <p:spPr>
                <a:xfrm>
                  <a:off x="-7429500" y="0"/>
                  <a:ext cx="984885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18">
                  <a:extLst>
                    <a:ext uri="{FF2B5EF4-FFF2-40B4-BE49-F238E27FC236}">
                      <a16:creationId xmlns:a16="http://schemas.microsoft.com/office/drawing/2014/main" id="{350D83EA-93F0-4DDF-BE90-1EACDD67FD65}"/>
                    </a:ext>
                  </a:extLst>
                </p:cNvPr>
                <p:cNvSpPr/>
                <p:nvPr/>
              </p:nvSpPr>
              <p:spPr>
                <a:xfrm rot="5400000">
                  <a:off x="1945481" y="473866"/>
                  <a:ext cx="1828800" cy="881063"/>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154">
                <a:extLst>
                  <a:ext uri="{FF2B5EF4-FFF2-40B4-BE49-F238E27FC236}">
                    <a16:creationId xmlns:a16="http://schemas.microsoft.com/office/drawing/2014/main" id="{2B5DBF99-1E2A-3B40-AA44-53A552E22B5F}"/>
                  </a:ext>
                </a:extLst>
              </p:cNvPr>
              <p:cNvSpPr/>
              <p:nvPr/>
            </p:nvSpPr>
            <p:spPr>
              <a:xfrm rot="5400000">
                <a:off x="-52677" y="613509"/>
                <a:ext cx="1372960" cy="523220"/>
              </a:xfrm>
              <a:prstGeom prst="rect">
                <a:avLst/>
              </a:prstGeom>
            </p:spPr>
            <p:txBody>
              <a:bodyPr wrap="square">
                <a:spAutoFit/>
              </a:bodyPr>
              <a:lstStyle/>
              <a:p>
                <a:pPr algn="ctr"/>
                <a:r>
                  <a:rPr lang="en-US" sz="1400" b="1" dirty="0">
                    <a:solidFill>
                      <a:schemeClr val="bg1"/>
                    </a:solidFill>
                  </a:rPr>
                  <a:t>Mobile Experiences</a:t>
                </a:r>
              </a:p>
            </p:txBody>
          </p:sp>
        </p:grpSp>
        <p:sp>
          <p:nvSpPr>
            <p:cNvPr id="66" name="TextBox 65">
              <a:extLst>
                <a:ext uri="{FF2B5EF4-FFF2-40B4-BE49-F238E27FC236}">
                  <a16:creationId xmlns:a16="http://schemas.microsoft.com/office/drawing/2014/main" id="{33D109C1-8E0C-F848-9C73-3DA9EC9A6E7B}"/>
                </a:ext>
              </a:extLst>
            </p:cNvPr>
            <p:cNvSpPr txBox="1"/>
            <p:nvPr/>
          </p:nvSpPr>
          <p:spPr>
            <a:xfrm>
              <a:off x="-10563445" y="277758"/>
              <a:ext cx="8394675" cy="646331"/>
            </a:xfrm>
            <a:prstGeom prst="rect">
              <a:avLst/>
            </a:prstGeom>
            <a:noFill/>
          </p:spPr>
          <p:txBody>
            <a:bodyPr wrap="square" rtlCol="0">
              <a:spAutoFit/>
            </a:bodyPr>
            <a:lstStyle/>
            <a:p>
              <a:r>
                <a:rPr lang="en-US" sz="3600" b="1" dirty="0">
                  <a:solidFill>
                    <a:schemeClr val="bg1"/>
                  </a:solidFill>
                </a:rPr>
                <a:t>Mobile Experiences</a:t>
              </a:r>
            </a:p>
          </p:txBody>
        </p:sp>
        <p:sp>
          <p:nvSpPr>
            <p:cNvPr id="68" name="TextBox 67">
              <a:extLst>
                <a:ext uri="{FF2B5EF4-FFF2-40B4-BE49-F238E27FC236}">
                  <a16:creationId xmlns:a16="http://schemas.microsoft.com/office/drawing/2014/main" id="{27DC4784-AEBE-6845-835F-847C98D5CA52}"/>
                </a:ext>
              </a:extLst>
            </p:cNvPr>
            <p:cNvSpPr txBox="1"/>
            <p:nvPr/>
          </p:nvSpPr>
          <p:spPr>
            <a:xfrm>
              <a:off x="-10536701" y="1063105"/>
              <a:ext cx="3798277" cy="830997"/>
            </a:xfrm>
            <a:prstGeom prst="rect">
              <a:avLst/>
            </a:prstGeom>
            <a:noFill/>
          </p:spPr>
          <p:txBody>
            <a:bodyPr wrap="square" rtlCol="0">
              <a:spAutoFit/>
            </a:bodyPr>
            <a:lstStyle/>
            <a:p>
              <a:r>
                <a:rPr lang="en-SG" sz="1600" dirty="0">
                  <a:solidFill>
                    <a:schemeClr val="bg1"/>
                  </a:solidFill>
                  <a:latin typeface="Avenir Book" panose="02000503020000020003" pitchFamily="2" charset="0"/>
                </a:rPr>
                <a:t>With the inclusion of the native App call </a:t>
              </a:r>
              <a:r>
                <a:rPr lang="en-SG" sz="1600" dirty="0" err="1">
                  <a:solidFill>
                    <a:schemeClr val="bg1"/>
                  </a:solidFill>
                  <a:latin typeface="Avenir Book" panose="02000503020000020003" pitchFamily="2" charset="0"/>
                </a:rPr>
                <a:t>RoyalPetHub</a:t>
              </a:r>
              <a:r>
                <a:rPr lang="en-SG" sz="1600" dirty="0">
                  <a:solidFill>
                    <a:schemeClr val="bg1"/>
                  </a:solidFill>
                  <a:latin typeface="Avenir Book" panose="02000503020000020003" pitchFamily="2" charset="0"/>
                </a:rPr>
                <a:t>, we can utilize the features that a smartphone has. </a:t>
              </a:r>
              <a:endParaRPr lang="en-SG" sz="1600" b="1" dirty="0">
                <a:solidFill>
                  <a:schemeClr val="bg1"/>
                </a:solidFill>
                <a:latin typeface="Avenir Book" panose="02000503020000020003" pitchFamily="2" charset="0"/>
              </a:endParaRPr>
            </a:p>
          </p:txBody>
        </p:sp>
        <p:sp>
          <p:nvSpPr>
            <p:cNvPr id="69" name="Rounded Rectangle 68">
              <a:extLst>
                <a:ext uri="{FF2B5EF4-FFF2-40B4-BE49-F238E27FC236}">
                  <a16:creationId xmlns:a16="http://schemas.microsoft.com/office/drawing/2014/main" id="{588C9E69-B659-2849-B9AC-3CA6345C6126}"/>
                </a:ext>
              </a:extLst>
            </p:cNvPr>
            <p:cNvSpPr/>
            <p:nvPr/>
          </p:nvSpPr>
          <p:spPr>
            <a:xfrm>
              <a:off x="-6318737" y="391554"/>
              <a:ext cx="1378633" cy="1378633"/>
            </a:xfrm>
            <a:prstGeom prst="roundRect">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0E10067A-6374-C94F-B21A-43B9CA62E77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11151" y="594541"/>
              <a:ext cx="1163462" cy="972655"/>
            </a:xfrm>
            <a:prstGeom prst="rect">
              <a:avLst/>
            </a:prstGeom>
          </p:spPr>
        </p:pic>
        <p:sp>
          <p:nvSpPr>
            <p:cNvPr id="71" name="TextBox 70">
              <a:extLst>
                <a:ext uri="{FF2B5EF4-FFF2-40B4-BE49-F238E27FC236}">
                  <a16:creationId xmlns:a16="http://schemas.microsoft.com/office/drawing/2014/main" id="{5595A872-A954-EA4A-B493-B458E7CF4DEC}"/>
                </a:ext>
              </a:extLst>
            </p:cNvPr>
            <p:cNvSpPr txBox="1"/>
            <p:nvPr/>
          </p:nvSpPr>
          <p:spPr>
            <a:xfrm>
              <a:off x="-4164037" y="2025951"/>
              <a:ext cx="3822187" cy="1077218"/>
            </a:xfrm>
            <a:prstGeom prst="rect">
              <a:avLst/>
            </a:prstGeom>
            <a:noFill/>
          </p:spPr>
          <p:txBody>
            <a:bodyPr wrap="square" rtlCol="0">
              <a:spAutoFit/>
            </a:bodyPr>
            <a:lstStyle/>
            <a:p>
              <a:r>
                <a:rPr lang="en-SG" sz="1600" b="1" dirty="0" err="1">
                  <a:solidFill>
                    <a:schemeClr val="bg1"/>
                  </a:solidFill>
                  <a:latin typeface="Avenir Black" panose="02000503020000020003" pitchFamily="2" charset="0"/>
                </a:rPr>
                <a:t>PetBuddy</a:t>
              </a:r>
              <a:endParaRPr lang="en-SG" sz="1600" b="1" dirty="0">
                <a:solidFill>
                  <a:schemeClr val="bg1"/>
                </a:solidFill>
                <a:latin typeface="Avenir Black" panose="02000503020000020003" pitchFamily="2" charset="0"/>
              </a:endParaRPr>
            </a:p>
            <a:p>
              <a:r>
                <a:rPr lang="en-SG" sz="1600" dirty="0">
                  <a:solidFill>
                    <a:schemeClr val="bg1"/>
                  </a:solidFill>
                  <a:latin typeface="Avenir Book" panose="02000503020000020003" pitchFamily="2" charset="0"/>
                </a:rPr>
                <a:t>Using the GPS or proximity function, pet owner can find other pets around their area to meet up.</a:t>
              </a:r>
            </a:p>
          </p:txBody>
        </p:sp>
        <p:sp>
          <p:nvSpPr>
            <p:cNvPr id="72" name="TextBox 71">
              <a:extLst>
                <a:ext uri="{FF2B5EF4-FFF2-40B4-BE49-F238E27FC236}">
                  <a16:creationId xmlns:a16="http://schemas.microsoft.com/office/drawing/2014/main" id="{A518CC3C-71BA-3143-A98C-41AB596DDA50}"/>
                </a:ext>
              </a:extLst>
            </p:cNvPr>
            <p:cNvSpPr txBox="1"/>
            <p:nvPr/>
          </p:nvSpPr>
          <p:spPr>
            <a:xfrm>
              <a:off x="-10480304" y="2275202"/>
              <a:ext cx="3136969" cy="1323439"/>
            </a:xfrm>
            <a:prstGeom prst="rect">
              <a:avLst/>
            </a:prstGeom>
            <a:noFill/>
          </p:spPr>
          <p:txBody>
            <a:bodyPr wrap="square" rtlCol="0">
              <a:spAutoFit/>
            </a:bodyPr>
            <a:lstStyle/>
            <a:p>
              <a:r>
                <a:rPr lang="en-SG" sz="1600" b="1" dirty="0" err="1">
                  <a:solidFill>
                    <a:schemeClr val="bg1"/>
                  </a:solidFill>
                  <a:latin typeface="Avenir Black" panose="02000503020000020003" pitchFamily="2" charset="0"/>
                </a:rPr>
                <a:t>PetCoach</a:t>
              </a:r>
              <a:endParaRPr lang="en-SG" sz="1600" b="1" dirty="0">
                <a:solidFill>
                  <a:schemeClr val="bg1"/>
                </a:solidFill>
                <a:latin typeface="Avenir Black" panose="02000503020000020003" pitchFamily="2" charset="0"/>
              </a:endParaRPr>
            </a:p>
            <a:p>
              <a:r>
                <a:rPr lang="en-SG" sz="1600" dirty="0">
                  <a:solidFill>
                    <a:schemeClr val="bg1"/>
                  </a:solidFill>
                  <a:latin typeface="Avenir Book" panose="02000503020000020003" pitchFamily="2" charset="0"/>
                </a:rPr>
                <a:t>Pet owner can now do a direct </a:t>
              </a:r>
              <a:r>
                <a:rPr lang="en-SG" sz="1600" b="1" dirty="0">
                  <a:solidFill>
                    <a:schemeClr val="bg1"/>
                  </a:solidFill>
                  <a:latin typeface="Avenir Book" panose="02000503020000020003" pitchFamily="2" charset="0"/>
                </a:rPr>
                <a:t>videocall</a:t>
              </a:r>
              <a:r>
                <a:rPr lang="en-SG" sz="1600" dirty="0">
                  <a:solidFill>
                    <a:schemeClr val="bg1"/>
                  </a:solidFill>
                  <a:latin typeface="Avenir Book" panose="02000503020000020003" pitchFamily="2" charset="0"/>
                </a:rPr>
                <a:t> to the next available Pet experts to get advice on training their pets</a:t>
              </a:r>
            </a:p>
          </p:txBody>
        </p:sp>
        <p:sp>
          <p:nvSpPr>
            <p:cNvPr id="73" name="TextBox 72">
              <a:extLst>
                <a:ext uri="{FF2B5EF4-FFF2-40B4-BE49-F238E27FC236}">
                  <a16:creationId xmlns:a16="http://schemas.microsoft.com/office/drawing/2014/main" id="{9D56A485-29F1-7A4B-9979-F3A9B3251873}"/>
                </a:ext>
              </a:extLst>
            </p:cNvPr>
            <p:cNvSpPr txBox="1"/>
            <p:nvPr/>
          </p:nvSpPr>
          <p:spPr>
            <a:xfrm>
              <a:off x="-10452294" y="3850783"/>
              <a:ext cx="3094892" cy="1569660"/>
            </a:xfrm>
            <a:prstGeom prst="rect">
              <a:avLst/>
            </a:prstGeom>
            <a:noFill/>
          </p:spPr>
          <p:txBody>
            <a:bodyPr wrap="square" rtlCol="0">
              <a:spAutoFit/>
            </a:bodyPr>
            <a:lstStyle/>
            <a:p>
              <a:r>
                <a:rPr lang="en-SG" sz="1600" b="1" dirty="0" err="1">
                  <a:solidFill>
                    <a:schemeClr val="bg1"/>
                  </a:solidFill>
                  <a:latin typeface="Avenir Black" panose="02000503020000020003" pitchFamily="2" charset="0"/>
                </a:rPr>
                <a:t>PeTube</a:t>
              </a:r>
              <a:endParaRPr lang="en-SG" sz="1600" b="1" dirty="0">
                <a:solidFill>
                  <a:schemeClr val="bg1"/>
                </a:solidFill>
                <a:latin typeface="Avenir Black" panose="02000503020000020003" pitchFamily="2" charset="0"/>
              </a:endParaRPr>
            </a:p>
            <a:p>
              <a:r>
                <a:rPr lang="en-SG" sz="1600" dirty="0">
                  <a:solidFill>
                    <a:schemeClr val="bg1"/>
                  </a:solidFill>
                  <a:latin typeface="Avenir Book" panose="02000503020000020003" pitchFamily="2" charset="0"/>
                </a:rPr>
                <a:t>A collection of videos be it for informative sharing within the pet community or just posting fun and memorable moments of their pets.</a:t>
              </a:r>
            </a:p>
          </p:txBody>
        </p:sp>
        <p:sp>
          <p:nvSpPr>
            <p:cNvPr id="74" name="TextBox 73">
              <a:extLst>
                <a:ext uri="{FF2B5EF4-FFF2-40B4-BE49-F238E27FC236}">
                  <a16:creationId xmlns:a16="http://schemas.microsoft.com/office/drawing/2014/main" id="{44DE1573-589E-7F44-9BC9-6EAA3CF839DE}"/>
                </a:ext>
              </a:extLst>
            </p:cNvPr>
            <p:cNvSpPr txBox="1"/>
            <p:nvPr/>
          </p:nvSpPr>
          <p:spPr>
            <a:xfrm>
              <a:off x="-7019778" y="4521764"/>
              <a:ext cx="2700997" cy="1815882"/>
            </a:xfrm>
            <a:prstGeom prst="rect">
              <a:avLst/>
            </a:prstGeom>
            <a:noFill/>
          </p:spPr>
          <p:txBody>
            <a:bodyPr wrap="square" rtlCol="0">
              <a:spAutoFit/>
            </a:bodyPr>
            <a:lstStyle/>
            <a:p>
              <a:r>
                <a:rPr lang="en-SG" sz="1600" b="1" dirty="0" err="1">
                  <a:solidFill>
                    <a:schemeClr val="bg1"/>
                  </a:solidFill>
                  <a:latin typeface="Avenir Black" panose="02000503020000020003" pitchFamily="2" charset="0"/>
                </a:rPr>
                <a:t>PeTalk</a:t>
              </a:r>
              <a:endParaRPr lang="en-SG" sz="1600" b="1" dirty="0">
                <a:solidFill>
                  <a:schemeClr val="bg1"/>
                </a:solidFill>
                <a:latin typeface="Avenir Black" panose="02000503020000020003" pitchFamily="2" charset="0"/>
              </a:endParaRPr>
            </a:p>
            <a:p>
              <a:r>
                <a:rPr lang="en-SG" sz="1600" dirty="0">
                  <a:solidFill>
                    <a:schemeClr val="bg1"/>
                  </a:solidFill>
                  <a:latin typeface="Avenir Book" panose="02000503020000020003" pitchFamily="2" charset="0"/>
                </a:rPr>
                <a:t>Using the mic of your phone, you can record your pet voices and use our database to match the sound. Great insight to know your pet request.</a:t>
              </a:r>
            </a:p>
          </p:txBody>
        </p:sp>
        <p:sp>
          <p:nvSpPr>
            <p:cNvPr id="75" name="TextBox 74">
              <a:extLst>
                <a:ext uri="{FF2B5EF4-FFF2-40B4-BE49-F238E27FC236}">
                  <a16:creationId xmlns:a16="http://schemas.microsoft.com/office/drawing/2014/main" id="{E274F77A-4AA4-4142-B348-603A9841B6E5}"/>
                </a:ext>
              </a:extLst>
            </p:cNvPr>
            <p:cNvSpPr txBox="1"/>
            <p:nvPr/>
          </p:nvSpPr>
          <p:spPr>
            <a:xfrm>
              <a:off x="-4181577" y="3150051"/>
              <a:ext cx="3612190" cy="1323439"/>
            </a:xfrm>
            <a:prstGeom prst="rect">
              <a:avLst/>
            </a:prstGeom>
            <a:noFill/>
          </p:spPr>
          <p:txBody>
            <a:bodyPr wrap="square" rtlCol="0">
              <a:spAutoFit/>
            </a:bodyPr>
            <a:lstStyle/>
            <a:p>
              <a:r>
                <a:rPr lang="en-SG" sz="1600" b="1" dirty="0" err="1">
                  <a:solidFill>
                    <a:schemeClr val="bg1"/>
                  </a:solidFill>
                  <a:latin typeface="Avenir Black" panose="02000503020000020003" pitchFamily="2" charset="0"/>
                </a:rPr>
                <a:t>PetAid</a:t>
              </a:r>
              <a:endParaRPr lang="en-SG" sz="1600" b="1" dirty="0">
                <a:solidFill>
                  <a:schemeClr val="bg1"/>
                </a:solidFill>
                <a:latin typeface="Avenir Black" panose="02000503020000020003" pitchFamily="2" charset="0"/>
              </a:endParaRPr>
            </a:p>
            <a:p>
              <a:r>
                <a:rPr lang="en-SG" sz="1600" dirty="0">
                  <a:solidFill>
                    <a:schemeClr val="bg1"/>
                  </a:solidFill>
                  <a:latin typeface="Avenir Book" panose="02000503020000020003" pitchFamily="2" charset="0"/>
                </a:rPr>
                <a:t>It aims to assist pet owner by using latest technology in VR. They can assess their pet through the eyes of technology</a:t>
              </a:r>
            </a:p>
          </p:txBody>
        </p:sp>
        <p:sp>
          <p:nvSpPr>
            <p:cNvPr id="76" name="TextBox 75">
              <a:extLst>
                <a:ext uri="{FF2B5EF4-FFF2-40B4-BE49-F238E27FC236}">
                  <a16:creationId xmlns:a16="http://schemas.microsoft.com/office/drawing/2014/main" id="{C6F4D4D5-15A4-9649-8286-746E98125706}"/>
                </a:ext>
              </a:extLst>
            </p:cNvPr>
            <p:cNvSpPr txBox="1"/>
            <p:nvPr/>
          </p:nvSpPr>
          <p:spPr>
            <a:xfrm>
              <a:off x="-10429962" y="5589240"/>
              <a:ext cx="3426476" cy="830997"/>
            </a:xfrm>
            <a:prstGeom prst="rect">
              <a:avLst/>
            </a:prstGeom>
            <a:noFill/>
          </p:spPr>
          <p:txBody>
            <a:bodyPr wrap="square" rtlCol="0">
              <a:spAutoFit/>
            </a:bodyPr>
            <a:lstStyle/>
            <a:p>
              <a:r>
                <a:rPr lang="en-SG" sz="1600" b="1" dirty="0" err="1">
                  <a:solidFill>
                    <a:schemeClr val="bg1"/>
                  </a:solidFill>
                  <a:latin typeface="Avenir Black" panose="02000503020000020003" pitchFamily="2" charset="0"/>
                </a:rPr>
                <a:t>PetResto</a:t>
              </a:r>
              <a:endParaRPr lang="en-SG" sz="1600" b="1" dirty="0">
                <a:solidFill>
                  <a:schemeClr val="bg1"/>
                </a:solidFill>
                <a:latin typeface="Avenir Black" panose="02000503020000020003" pitchFamily="2" charset="0"/>
              </a:endParaRPr>
            </a:p>
            <a:p>
              <a:r>
                <a:rPr lang="en-SG" sz="1600" dirty="0">
                  <a:solidFill>
                    <a:schemeClr val="bg1"/>
                  </a:solidFill>
                  <a:latin typeface="Avenir Book" panose="02000503020000020003" pitchFamily="2" charset="0"/>
                </a:rPr>
                <a:t>Find the nearest restaurant that serves pet food while you dine</a:t>
              </a:r>
            </a:p>
          </p:txBody>
        </p:sp>
        <p:sp>
          <p:nvSpPr>
            <p:cNvPr id="77" name="TextBox 76">
              <a:extLst>
                <a:ext uri="{FF2B5EF4-FFF2-40B4-BE49-F238E27FC236}">
                  <a16:creationId xmlns:a16="http://schemas.microsoft.com/office/drawing/2014/main" id="{16E27664-AD38-8C4B-B4CC-328BE5290F50}"/>
                </a:ext>
              </a:extLst>
            </p:cNvPr>
            <p:cNvSpPr txBox="1"/>
            <p:nvPr/>
          </p:nvSpPr>
          <p:spPr>
            <a:xfrm>
              <a:off x="-4174905" y="891090"/>
              <a:ext cx="3865416" cy="1077218"/>
            </a:xfrm>
            <a:prstGeom prst="rect">
              <a:avLst/>
            </a:prstGeom>
            <a:noFill/>
          </p:spPr>
          <p:txBody>
            <a:bodyPr wrap="square" rtlCol="0">
              <a:spAutoFit/>
            </a:bodyPr>
            <a:lstStyle/>
            <a:p>
              <a:r>
                <a:rPr lang="en-SG" sz="1600" b="1" dirty="0" err="1">
                  <a:solidFill>
                    <a:schemeClr val="bg1"/>
                  </a:solidFill>
                  <a:latin typeface="Avenir Black" panose="02000503020000020003" pitchFamily="2" charset="0"/>
                </a:rPr>
                <a:t>PetHealth</a:t>
              </a:r>
              <a:endParaRPr lang="en-SG" sz="1600" b="1" dirty="0">
                <a:solidFill>
                  <a:schemeClr val="bg1"/>
                </a:solidFill>
                <a:latin typeface="Avenir Black" panose="02000503020000020003" pitchFamily="2" charset="0"/>
              </a:endParaRPr>
            </a:p>
            <a:p>
              <a:r>
                <a:rPr lang="en-SG" sz="1600" dirty="0">
                  <a:solidFill>
                    <a:schemeClr val="bg1"/>
                  </a:solidFill>
                  <a:latin typeface="Avenir Book" panose="02000503020000020003" pitchFamily="2" charset="0"/>
                </a:rPr>
                <a:t>Pet owners can have a videocall or chat with their neighbourhood veterinarian before they head down to the vet</a:t>
              </a:r>
              <a:endParaRPr lang="en-SG" sz="1600" b="1" dirty="0">
                <a:solidFill>
                  <a:schemeClr val="bg1"/>
                </a:solidFill>
                <a:latin typeface="Avenir Book" panose="02000503020000020003" pitchFamily="2" charset="0"/>
              </a:endParaRPr>
            </a:p>
          </p:txBody>
        </p:sp>
        <p:sp>
          <p:nvSpPr>
            <p:cNvPr id="78" name="TextBox 77">
              <a:extLst>
                <a:ext uri="{FF2B5EF4-FFF2-40B4-BE49-F238E27FC236}">
                  <a16:creationId xmlns:a16="http://schemas.microsoft.com/office/drawing/2014/main" id="{549375F7-FCF1-AC40-9B9C-2403667CF590}"/>
                </a:ext>
              </a:extLst>
            </p:cNvPr>
            <p:cNvSpPr txBox="1"/>
            <p:nvPr/>
          </p:nvSpPr>
          <p:spPr>
            <a:xfrm>
              <a:off x="-7017484" y="2218932"/>
              <a:ext cx="2656500" cy="2308324"/>
            </a:xfrm>
            <a:prstGeom prst="rect">
              <a:avLst/>
            </a:prstGeom>
            <a:noFill/>
          </p:spPr>
          <p:txBody>
            <a:bodyPr wrap="square" rtlCol="0">
              <a:spAutoFit/>
            </a:bodyPr>
            <a:lstStyle/>
            <a:p>
              <a:r>
                <a:rPr lang="en-SG" sz="1600" b="1" dirty="0" err="1">
                  <a:solidFill>
                    <a:schemeClr val="bg1"/>
                  </a:solidFill>
                  <a:latin typeface="Avenir Black" panose="02000503020000020003" pitchFamily="2" charset="0"/>
                </a:rPr>
                <a:t>PetSafe</a:t>
              </a:r>
              <a:endParaRPr lang="en-SG" sz="1600" b="1" dirty="0">
                <a:solidFill>
                  <a:schemeClr val="bg1"/>
                </a:solidFill>
                <a:latin typeface="Avenir Black" panose="02000503020000020003" pitchFamily="2" charset="0"/>
              </a:endParaRPr>
            </a:p>
            <a:p>
              <a:r>
                <a:rPr lang="en-SG" sz="1600" dirty="0">
                  <a:solidFill>
                    <a:schemeClr val="bg1"/>
                  </a:solidFill>
                  <a:latin typeface="Avenir Book" panose="02000503020000020003" pitchFamily="2" charset="0"/>
                </a:rPr>
                <a:t>Using the sensors on our mobile, we can detect our pets location. This will be useful for the pet community in any case of lost pet or to update of any danger surroundings etc</a:t>
              </a:r>
            </a:p>
          </p:txBody>
        </p:sp>
        <p:sp>
          <p:nvSpPr>
            <p:cNvPr id="81" name="TextBox 80">
              <a:extLst>
                <a:ext uri="{FF2B5EF4-FFF2-40B4-BE49-F238E27FC236}">
                  <a16:creationId xmlns:a16="http://schemas.microsoft.com/office/drawing/2014/main" id="{1BB7BF1E-6EFA-A94D-B8F1-A86B37C118D6}"/>
                </a:ext>
              </a:extLst>
            </p:cNvPr>
            <p:cNvSpPr txBox="1"/>
            <p:nvPr/>
          </p:nvSpPr>
          <p:spPr>
            <a:xfrm>
              <a:off x="-4181577" y="4555375"/>
              <a:ext cx="3612190" cy="1815882"/>
            </a:xfrm>
            <a:prstGeom prst="rect">
              <a:avLst/>
            </a:prstGeom>
            <a:noFill/>
          </p:spPr>
          <p:txBody>
            <a:bodyPr wrap="square" rtlCol="0">
              <a:spAutoFit/>
            </a:bodyPr>
            <a:lstStyle/>
            <a:p>
              <a:r>
                <a:rPr lang="en-SG" sz="1600" b="1" dirty="0" err="1">
                  <a:solidFill>
                    <a:schemeClr val="bg1"/>
                  </a:solidFill>
                  <a:latin typeface="Avenir Black" panose="02000503020000020003" pitchFamily="2" charset="0"/>
                </a:rPr>
                <a:t>PetChase</a:t>
              </a:r>
              <a:endParaRPr lang="en-SG" sz="1600" b="1" dirty="0">
                <a:solidFill>
                  <a:schemeClr val="bg1"/>
                </a:solidFill>
                <a:latin typeface="Avenir Black" panose="02000503020000020003" pitchFamily="2" charset="0"/>
              </a:endParaRPr>
            </a:p>
            <a:p>
              <a:r>
                <a:rPr lang="en-SG" sz="1600" dirty="0">
                  <a:solidFill>
                    <a:schemeClr val="bg1"/>
                  </a:solidFill>
                  <a:latin typeface="Avenir Book" panose="02000503020000020003" pitchFamily="2" charset="0"/>
                </a:rPr>
                <a:t>“Purchase” This feature includes E-commerce from the website. Users can read through comments and recommendation from their community to see what product is best for their pet.</a:t>
              </a:r>
            </a:p>
          </p:txBody>
        </p:sp>
      </p:grpSp>
    </p:spTree>
    <p:extLst>
      <p:ext uri="{BB962C8B-B14F-4D97-AF65-F5344CB8AC3E}">
        <p14:creationId xmlns:p14="http://schemas.microsoft.com/office/powerpoint/2010/main" val="246192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38 -3.7037E-7 L 0.91836 -3.7037E-7 " pathEditMode="relative" rAng="0" ptsTypes="AA">
                                      <p:cBhvr>
                                        <p:cTn id="6" dur="2000" fill="hold"/>
                                        <p:tgtEl>
                                          <p:spTgt spid="4"/>
                                        </p:tgtEl>
                                        <p:attrNameLst>
                                          <p:attrName>ppt_x</p:attrName>
                                          <p:attrName>ppt_y</p:attrName>
                                        </p:attrNameLst>
                                      </p:cBhvr>
                                      <p:rCtr x="45221"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365 0.00254 L 0.91862 0.00254 " pathEditMode="relative" rAng="0" ptsTypes="AA">
                                      <p:cBhvr>
                                        <p:cTn id="10" dur="2000" fill="hold"/>
                                        <p:tgtEl>
                                          <p:spTgt spid="14"/>
                                        </p:tgtEl>
                                        <p:attrNameLst>
                                          <p:attrName>ppt_x</p:attrName>
                                          <p:attrName>ppt_y</p:attrName>
                                        </p:attrNameLst>
                                      </p:cBhvr>
                                      <p:rCtr x="45742" y="0"/>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82 0.00463 L 0.91862 0.00463 " pathEditMode="relative" rAng="0" ptsTypes="AA">
                                      <p:cBhvr>
                                        <p:cTn id="14" dur="2000" fill="hold"/>
                                        <p:tgtEl>
                                          <p:spTgt spid="62"/>
                                        </p:tgtEl>
                                        <p:attrNameLst>
                                          <p:attrName>ppt_x</p:attrName>
                                          <p:attrName>ppt_y</p:attrName>
                                        </p:attrNameLst>
                                      </p:cBhvr>
                                      <p:rCtr x="45521" y="0"/>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482 0.00463 L 0.91745 0.00463 " pathEditMode="relative" rAng="0" ptsTypes="AA">
                                      <p:cBhvr>
                                        <p:cTn id="18" dur="2000" fill="hold"/>
                                        <p:tgtEl>
                                          <p:spTgt spid="59"/>
                                        </p:tgtEl>
                                        <p:attrNameLst>
                                          <p:attrName>ppt_x</p:attrName>
                                          <p:attrName>ppt_y</p:attrName>
                                        </p:attrNameLst>
                                      </p:cBhvr>
                                      <p:rCtr x="45625"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6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FF1C22D6-BD57-FB41-96D7-ABC5DCCDC691}"/>
              </a:ext>
            </a:extLst>
          </p:cNvPr>
          <p:cNvGrpSpPr/>
          <p:nvPr/>
        </p:nvGrpSpPr>
        <p:grpSpPr>
          <a:xfrm>
            <a:off x="5359791" y="25791"/>
            <a:ext cx="6832209" cy="6832209"/>
            <a:chOff x="5359791" y="25791"/>
            <a:chExt cx="6832209" cy="6832209"/>
          </a:xfrm>
        </p:grpSpPr>
        <p:grpSp>
          <p:nvGrpSpPr>
            <p:cNvPr id="57" name="Group 56">
              <a:extLst>
                <a:ext uri="{FF2B5EF4-FFF2-40B4-BE49-F238E27FC236}">
                  <a16:creationId xmlns:a16="http://schemas.microsoft.com/office/drawing/2014/main" id="{34DE01A6-E274-8841-8E66-C3E7273ABC9E}"/>
                </a:ext>
              </a:extLst>
            </p:cNvPr>
            <p:cNvGrpSpPr/>
            <p:nvPr/>
          </p:nvGrpSpPr>
          <p:grpSpPr>
            <a:xfrm>
              <a:off x="5359791" y="25791"/>
              <a:ext cx="6832209" cy="6832209"/>
              <a:chOff x="5359791" y="25791"/>
              <a:chExt cx="6832209" cy="6832209"/>
            </a:xfrm>
          </p:grpSpPr>
          <p:pic>
            <p:nvPicPr>
              <p:cNvPr id="49" name="Picture 48">
                <a:extLst>
                  <a:ext uri="{FF2B5EF4-FFF2-40B4-BE49-F238E27FC236}">
                    <a16:creationId xmlns:a16="http://schemas.microsoft.com/office/drawing/2014/main" id="{9EF176DA-6F82-EF45-9780-45BAFCEDE8C7}"/>
                  </a:ext>
                </a:extLst>
              </p:cNvPr>
              <p:cNvPicPr>
                <a:picLocks noChangeAspect="1"/>
              </p:cNvPicPr>
              <p:nvPr/>
            </p:nvPicPr>
            <p:blipFill>
              <a:blip r:embed="rId3">
                <a:lum bright="70000" contrast="-70000"/>
                <a:alphaModFix amt="20000"/>
              </a:blip>
              <a:stretch>
                <a:fillRect/>
              </a:stretch>
            </p:blipFill>
            <p:spPr>
              <a:xfrm>
                <a:off x="5359791" y="25791"/>
                <a:ext cx="6832209" cy="6832209"/>
              </a:xfrm>
              <a:prstGeom prst="rect">
                <a:avLst/>
              </a:prstGeom>
            </p:spPr>
          </p:pic>
          <p:sp>
            <p:nvSpPr>
              <p:cNvPr id="56" name="Rectangle 55">
                <a:extLst>
                  <a:ext uri="{FF2B5EF4-FFF2-40B4-BE49-F238E27FC236}">
                    <a16:creationId xmlns:a16="http://schemas.microsoft.com/office/drawing/2014/main" id="{C887B160-9557-7E42-A61F-228D58F1D844}"/>
                  </a:ext>
                </a:extLst>
              </p:cNvPr>
              <p:cNvSpPr/>
              <p:nvPr/>
            </p:nvSpPr>
            <p:spPr>
              <a:xfrm>
                <a:off x="11268222" y="3699803"/>
                <a:ext cx="590843" cy="67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B173E096-BB55-472B-BC17-90588069DAE9}"/>
                </a:ext>
              </a:extLst>
            </p:cNvPr>
            <p:cNvSpPr txBox="1"/>
            <p:nvPr/>
          </p:nvSpPr>
          <p:spPr>
            <a:xfrm>
              <a:off x="6250952" y="3891477"/>
              <a:ext cx="2861277" cy="830997"/>
            </a:xfrm>
            <a:prstGeom prst="rect">
              <a:avLst/>
            </a:prstGeom>
            <a:noFill/>
          </p:spPr>
          <p:txBody>
            <a:bodyPr wrap="square" rtlCol="0">
              <a:spAutoFit/>
            </a:bodyPr>
            <a:lstStyle/>
            <a:p>
              <a:pPr algn="ctr"/>
              <a:r>
                <a:rPr lang="en-US" sz="4800" b="1" dirty="0">
                  <a:solidFill>
                    <a:schemeClr val="tx1">
                      <a:lumMod val="50000"/>
                      <a:lumOff val="50000"/>
                    </a:schemeClr>
                  </a:solidFill>
                  <a:latin typeface="Avenir Black" panose="02000503020000020003" pitchFamily="2" charset="0"/>
                </a:rPr>
                <a:t>Search</a:t>
              </a:r>
            </a:p>
          </p:txBody>
        </p:sp>
      </p:grpSp>
      <p:grpSp>
        <p:nvGrpSpPr>
          <p:cNvPr id="16" name="Group 15">
            <a:extLst>
              <a:ext uri="{FF2B5EF4-FFF2-40B4-BE49-F238E27FC236}">
                <a16:creationId xmlns:a16="http://schemas.microsoft.com/office/drawing/2014/main" id="{CDD8937F-C95E-4440-BE55-E086468824B1}"/>
              </a:ext>
            </a:extLst>
          </p:cNvPr>
          <p:cNvGrpSpPr/>
          <p:nvPr/>
        </p:nvGrpSpPr>
        <p:grpSpPr>
          <a:xfrm>
            <a:off x="-11210741" y="-1"/>
            <a:ext cx="12192001" cy="6858000"/>
            <a:chOff x="-11210741" y="-1"/>
            <a:chExt cx="12192001" cy="6858000"/>
          </a:xfrm>
        </p:grpSpPr>
        <p:grpSp>
          <p:nvGrpSpPr>
            <p:cNvPr id="17" name="Group 16">
              <a:extLst>
                <a:ext uri="{FF2B5EF4-FFF2-40B4-BE49-F238E27FC236}">
                  <a16:creationId xmlns:a16="http://schemas.microsoft.com/office/drawing/2014/main" id="{2BAA058B-E4A0-324A-91B1-D9BE91534285}"/>
                </a:ext>
              </a:extLst>
            </p:cNvPr>
            <p:cNvGrpSpPr/>
            <p:nvPr/>
          </p:nvGrpSpPr>
          <p:grpSpPr>
            <a:xfrm>
              <a:off x="-11210741" y="-1"/>
              <a:ext cx="12192001" cy="6858000"/>
              <a:chOff x="-11190159" y="-6803752"/>
              <a:chExt cx="12192001" cy="6858000"/>
            </a:xfrm>
          </p:grpSpPr>
          <p:grpSp>
            <p:nvGrpSpPr>
              <p:cNvPr id="26" name="Group 25">
                <a:extLst>
                  <a:ext uri="{FF2B5EF4-FFF2-40B4-BE49-F238E27FC236}">
                    <a16:creationId xmlns:a16="http://schemas.microsoft.com/office/drawing/2014/main" id="{2AB7EBAA-B9BD-E048-8D67-2251A1FFBEF5}"/>
                  </a:ext>
                </a:extLst>
              </p:cNvPr>
              <p:cNvGrpSpPr/>
              <p:nvPr/>
            </p:nvGrpSpPr>
            <p:grpSpPr>
              <a:xfrm>
                <a:off x="-11190159" y="-6803752"/>
                <a:ext cx="12192001" cy="6858000"/>
                <a:chOff x="-11061700" y="-1"/>
                <a:chExt cx="12192001" cy="6858000"/>
              </a:xfrm>
            </p:grpSpPr>
            <p:grpSp>
              <p:nvGrpSpPr>
                <p:cNvPr id="32" name="Group 31">
                  <a:extLst>
                    <a:ext uri="{FF2B5EF4-FFF2-40B4-BE49-F238E27FC236}">
                      <a16:creationId xmlns:a16="http://schemas.microsoft.com/office/drawing/2014/main" id="{D9F87DD0-B660-4FD3-9876-F10CFF006B32}"/>
                    </a:ext>
                  </a:extLst>
                </p:cNvPr>
                <p:cNvGrpSpPr/>
                <p:nvPr/>
              </p:nvGrpSpPr>
              <p:grpSpPr>
                <a:xfrm>
                  <a:off x="-11061700" y="-1"/>
                  <a:ext cx="12192001" cy="6858000"/>
                  <a:chOff x="-5219700" y="0"/>
                  <a:chExt cx="10729912" cy="6858000"/>
                </a:xfrm>
                <a:solidFill>
                  <a:schemeClr val="tx2"/>
                </a:solidFill>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0"/>
                    <a:ext cx="98488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3403463" y="1225998"/>
                    <a:ext cx="3332435" cy="881063"/>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98C781AD-FEC6-D146-88BD-010CA6DDB085}"/>
                    </a:ext>
                  </a:extLst>
                </p:cNvPr>
                <p:cNvSpPr/>
                <p:nvPr/>
              </p:nvSpPr>
              <p:spPr>
                <a:xfrm rot="5400000">
                  <a:off x="-617099" y="1512639"/>
                  <a:ext cx="2501804" cy="307777"/>
                </a:xfrm>
                <a:prstGeom prst="rect">
                  <a:avLst/>
                </a:prstGeom>
              </p:spPr>
              <p:txBody>
                <a:bodyPr wrap="square">
                  <a:spAutoFit/>
                </a:bodyPr>
                <a:lstStyle/>
                <a:p>
                  <a:pPr algn="ctr"/>
                  <a:r>
                    <a:rPr lang="en-US" sz="1400" b="1" dirty="0">
                      <a:solidFill>
                        <a:schemeClr val="bg1"/>
                      </a:solidFill>
                    </a:rPr>
                    <a:t>Touchpoint</a:t>
                  </a:r>
                </a:p>
              </p:txBody>
            </p:sp>
          </p:grpSp>
          <p:sp>
            <p:nvSpPr>
              <p:cNvPr id="36" name="TextBox 35">
                <a:extLst>
                  <a:ext uri="{FF2B5EF4-FFF2-40B4-BE49-F238E27FC236}">
                    <a16:creationId xmlns:a16="http://schemas.microsoft.com/office/drawing/2014/main" id="{8D076E0F-DBFA-814C-B936-31D441570C5B}"/>
                  </a:ext>
                </a:extLst>
              </p:cNvPr>
              <p:cNvSpPr txBox="1"/>
              <p:nvPr/>
            </p:nvSpPr>
            <p:spPr>
              <a:xfrm>
                <a:off x="-9674292" y="-6535369"/>
                <a:ext cx="9324284" cy="523220"/>
              </a:xfrm>
              <a:prstGeom prst="rect">
                <a:avLst/>
              </a:prstGeom>
              <a:noFill/>
            </p:spPr>
            <p:txBody>
              <a:bodyPr wrap="square" rtlCol="0">
                <a:spAutoFit/>
              </a:bodyPr>
              <a:lstStyle/>
              <a:p>
                <a:r>
                  <a:rPr lang="en-US" sz="2800" b="1" dirty="0">
                    <a:solidFill>
                      <a:schemeClr val="bg1"/>
                    </a:solidFill>
                    <a:latin typeface="Avenir Next" panose="020B0503020202020204" pitchFamily="34" charset="0"/>
                    <a:cs typeface="Arial" panose="020B0604020202020204" pitchFamily="34" charset="0"/>
                  </a:rPr>
                  <a:t>Making it Easy for Pet Owners at Every Touch Point</a:t>
                </a:r>
              </a:p>
            </p:txBody>
          </p:sp>
        </p:grpSp>
        <p:grpSp>
          <p:nvGrpSpPr>
            <p:cNvPr id="3" name="Group 2">
              <a:extLst>
                <a:ext uri="{FF2B5EF4-FFF2-40B4-BE49-F238E27FC236}">
                  <a16:creationId xmlns:a16="http://schemas.microsoft.com/office/drawing/2014/main" id="{1DA07BDF-9B97-CE47-87B1-F01B23DB398B}"/>
                </a:ext>
              </a:extLst>
            </p:cNvPr>
            <p:cNvGrpSpPr/>
            <p:nvPr/>
          </p:nvGrpSpPr>
          <p:grpSpPr>
            <a:xfrm>
              <a:off x="-9921210" y="1120088"/>
              <a:ext cx="9789116" cy="5511196"/>
              <a:chOff x="-1" y="1130631"/>
              <a:chExt cx="12192000" cy="6864000"/>
            </a:xfrm>
          </p:grpSpPr>
          <p:sp>
            <p:nvSpPr>
              <p:cNvPr id="143" name="Rectangle 142">
                <a:extLst>
                  <a:ext uri="{FF2B5EF4-FFF2-40B4-BE49-F238E27FC236}">
                    <a16:creationId xmlns:a16="http://schemas.microsoft.com/office/drawing/2014/main" id="{E06A5000-4F3A-5C48-831E-6EDF34C56E3A}"/>
                  </a:ext>
                </a:extLst>
              </p:cNvPr>
              <p:cNvSpPr/>
              <p:nvPr/>
            </p:nvSpPr>
            <p:spPr>
              <a:xfrm>
                <a:off x="0" y="2979424"/>
                <a:ext cx="12191999" cy="2409896"/>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extBox 143">
                <a:extLst>
                  <a:ext uri="{FF2B5EF4-FFF2-40B4-BE49-F238E27FC236}">
                    <a16:creationId xmlns:a16="http://schemas.microsoft.com/office/drawing/2014/main" id="{EACA1100-65D2-5646-A47B-A573D33AFE86}"/>
                  </a:ext>
                </a:extLst>
              </p:cNvPr>
              <p:cNvSpPr txBox="1"/>
              <p:nvPr/>
            </p:nvSpPr>
            <p:spPr>
              <a:xfrm>
                <a:off x="527050" y="1852554"/>
                <a:ext cx="2222500" cy="804983"/>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Mica &amp; Mark treat their pets like their first kids.</a:t>
                </a:r>
              </a:p>
            </p:txBody>
          </p:sp>
          <p:sp>
            <p:nvSpPr>
              <p:cNvPr id="145" name="TextBox 144">
                <a:extLst>
                  <a:ext uri="{FF2B5EF4-FFF2-40B4-BE49-F238E27FC236}">
                    <a16:creationId xmlns:a16="http://schemas.microsoft.com/office/drawing/2014/main" id="{818DFB16-3608-A040-AA14-D3DA6B631B32}"/>
                  </a:ext>
                </a:extLst>
              </p:cNvPr>
              <p:cNvSpPr txBox="1"/>
              <p:nvPr/>
            </p:nvSpPr>
            <p:spPr>
              <a:xfrm>
                <a:off x="2983141" y="1852554"/>
                <a:ext cx="2590800" cy="804983"/>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Mica &amp; Mark treat their pets like their first kids and are looking for pet food. </a:t>
                </a:r>
              </a:p>
            </p:txBody>
          </p:sp>
          <p:sp>
            <p:nvSpPr>
              <p:cNvPr id="146" name="TextBox 145">
                <a:extLst>
                  <a:ext uri="{FF2B5EF4-FFF2-40B4-BE49-F238E27FC236}">
                    <a16:creationId xmlns:a16="http://schemas.microsoft.com/office/drawing/2014/main" id="{1E495BDA-1FC5-0E41-AA00-9075FD77AEC6}"/>
                  </a:ext>
                </a:extLst>
              </p:cNvPr>
              <p:cNvSpPr txBox="1"/>
              <p:nvPr/>
            </p:nvSpPr>
            <p:spPr>
              <a:xfrm>
                <a:off x="5713103" y="1852553"/>
                <a:ext cx="2511226" cy="1034977"/>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Mica &amp; Mark treat their pets like their first kids and are in the final stage of purchasing pet food.</a:t>
                </a:r>
              </a:p>
            </p:txBody>
          </p:sp>
          <p:sp>
            <p:nvSpPr>
              <p:cNvPr id="147" name="TextBox 146">
                <a:extLst>
                  <a:ext uri="{FF2B5EF4-FFF2-40B4-BE49-F238E27FC236}">
                    <a16:creationId xmlns:a16="http://schemas.microsoft.com/office/drawing/2014/main" id="{98DFB083-6EAC-9948-BB30-0057129B4B36}"/>
                  </a:ext>
                </a:extLst>
              </p:cNvPr>
              <p:cNvSpPr txBox="1"/>
              <p:nvPr/>
            </p:nvSpPr>
            <p:spPr>
              <a:xfrm>
                <a:off x="8260272" y="1852553"/>
                <a:ext cx="3480141" cy="804982"/>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Mica &amp; Mark treat their pets like their first kids and have purchased Royal </a:t>
                </a:r>
                <a:r>
                  <a:rPr lang="en-US" sz="1200" dirty="0" err="1">
                    <a:solidFill>
                      <a:schemeClr val="bg1"/>
                    </a:solidFill>
                    <a:latin typeface="Avenir Next Medium" panose="020B0503020202020204" pitchFamily="34" charset="0"/>
                    <a:cs typeface="Arial" panose="020B0604020202020204" pitchFamily="34" charset="0"/>
                  </a:rPr>
                  <a:t>Canin</a:t>
                </a:r>
                <a:r>
                  <a:rPr lang="en-US" sz="1200" dirty="0">
                    <a:solidFill>
                      <a:schemeClr val="bg1"/>
                    </a:solidFill>
                    <a:latin typeface="Avenir Next Medium" panose="020B0503020202020204" pitchFamily="34" charset="0"/>
                    <a:cs typeface="Arial" panose="020B0604020202020204" pitchFamily="34" charset="0"/>
                  </a:rPr>
                  <a:t> products at least once. </a:t>
                </a:r>
              </a:p>
            </p:txBody>
          </p:sp>
          <p:sp>
            <p:nvSpPr>
              <p:cNvPr id="148" name="TextBox 147">
                <a:extLst>
                  <a:ext uri="{FF2B5EF4-FFF2-40B4-BE49-F238E27FC236}">
                    <a16:creationId xmlns:a16="http://schemas.microsoft.com/office/drawing/2014/main" id="{735FFD98-1CF9-D745-AE8A-A819832F59A6}"/>
                  </a:ext>
                </a:extLst>
              </p:cNvPr>
              <p:cNvSpPr txBox="1"/>
              <p:nvPr/>
            </p:nvSpPr>
            <p:spPr>
              <a:xfrm>
                <a:off x="527050" y="3224920"/>
                <a:ext cx="2095500" cy="1523716"/>
              </a:xfrm>
              <a:prstGeom prst="rect">
                <a:avLst/>
              </a:prstGeom>
              <a:noFill/>
            </p:spPr>
            <p:txBody>
              <a:bodyPr wrap="square" rtlCol="0">
                <a:spAutoFit/>
              </a:bodyPr>
              <a:lstStyle/>
              <a:p>
                <a:pPr algn="ctr"/>
                <a:r>
                  <a:rPr lang="en-US" sz="1050" i="1" dirty="0">
                    <a:solidFill>
                      <a:srgbClr val="002060"/>
                    </a:solidFill>
                    <a:latin typeface="Avenir Next Medium" panose="020B0503020202020204" pitchFamily="34" charset="0"/>
                    <a:cs typeface="Arial" panose="020B0604020202020204" pitchFamily="34" charset="0"/>
                  </a:rPr>
                  <a:t>At home or cafes.</a:t>
                </a:r>
              </a:p>
              <a:p>
                <a:pPr algn="ctr"/>
                <a:endParaRPr lang="en-US" sz="1050" i="1" dirty="0">
                  <a:solidFill>
                    <a:srgbClr val="002060"/>
                  </a:solidFill>
                  <a:latin typeface="Avenir Next Medium" panose="020B0503020202020204" pitchFamily="34" charset="0"/>
                  <a:cs typeface="Arial" panose="020B0604020202020204" pitchFamily="34" charset="0"/>
                </a:endParaRPr>
              </a:p>
              <a:p>
                <a:pPr algn="ctr"/>
                <a:r>
                  <a:rPr lang="en-US" sz="1050" i="1" dirty="0">
                    <a:solidFill>
                      <a:srgbClr val="002060"/>
                    </a:solidFill>
                    <a:latin typeface="Avenir Next Medium" panose="020B0503020202020204" pitchFamily="34" charset="0"/>
                    <a:cs typeface="Arial" panose="020B0604020202020204" pitchFamily="34" charset="0"/>
                  </a:rPr>
                  <a:t>Search on laptop</a:t>
                </a:r>
              </a:p>
              <a:p>
                <a:pPr algn="ctr"/>
                <a:r>
                  <a:rPr lang="en-US" sz="1050" i="1" dirty="0">
                    <a:solidFill>
                      <a:srgbClr val="002060"/>
                    </a:solidFill>
                    <a:latin typeface="Avenir Next Medium" panose="020B0503020202020204" pitchFamily="34" charset="0"/>
                    <a:cs typeface="Arial" panose="020B0604020202020204" pitchFamily="34" charset="0"/>
                  </a:rPr>
                  <a:t> or mobile.</a:t>
                </a:r>
              </a:p>
              <a:p>
                <a:pPr algn="ctr"/>
                <a:endParaRPr lang="en-US" sz="1050" i="1" dirty="0">
                  <a:solidFill>
                    <a:srgbClr val="002060"/>
                  </a:solidFill>
                  <a:latin typeface="Avenir Next Medium" panose="020B0503020202020204" pitchFamily="34" charset="0"/>
                  <a:cs typeface="Arial" panose="020B0604020202020204" pitchFamily="34" charset="0"/>
                </a:endParaRPr>
              </a:p>
              <a:p>
                <a:pPr algn="ctr"/>
                <a:r>
                  <a:rPr lang="en-US" sz="1050" i="1" dirty="0">
                    <a:solidFill>
                      <a:srgbClr val="002060"/>
                    </a:solidFill>
                    <a:latin typeface="Avenir Next Medium" panose="020B0503020202020204" pitchFamily="34" charset="0"/>
                    <a:cs typeface="Arial" panose="020B0604020202020204" pitchFamily="34" charset="0"/>
                  </a:rPr>
                  <a:t>At night and weekends; after work and at leisure.</a:t>
                </a:r>
              </a:p>
            </p:txBody>
          </p:sp>
          <p:sp>
            <p:nvSpPr>
              <p:cNvPr id="149" name="TextBox 148">
                <a:extLst>
                  <a:ext uri="{FF2B5EF4-FFF2-40B4-BE49-F238E27FC236}">
                    <a16:creationId xmlns:a16="http://schemas.microsoft.com/office/drawing/2014/main" id="{EA464E0E-A0E0-A941-8717-460DBAA744FB}"/>
                  </a:ext>
                </a:extLst>
              </p:cNvPr>
              <p:cNvSpPr txBox="1"/>
              <p:nvPr/>
            </p:nvSpPr>
            <p:spPr>
              <a:xfrm>
                <a:off x="3244207" y="3235984"/>
                <a:ext cx="2068667" cy="1724962"/>
              </a:xfrm>
              <a:prstGeom prst="rect">
                <a:avLst/>
              </a:prstGeom>
              <a:noFill/>
            </p:spPr>
            <p:txBody>
              <a:bodyPr wrap="square" rtlCol="0">
                <a:spAutoFit/>
              </a:bodyPr>
              <a:lstStyle/>
              <a:p>
                <a:pPr algn="ctr"/>
                <a:r>
                  <a:rPr lang="en-US" sz="1050" i="1" dirty="0">
                    <a:solidFill>
                      <a:schemeClr val="accent2"/>
                    </a:solidFill>
                    <a:latin typeface="Avenir Next Medium" panose="020B0503020202020204" pitchFamily="34" charset="0"/>
                    <a:cs typeface="Arial" panose="020B0604020202020204" pitchFamily="34" charset="0"/>
                  </a:rPr>
                  <a:t>At home or cafes.</a:t>
                </a:r>
              </a:p>
              <a:p>
                <a:pPr algn="ctr"/>
                <a:endParaRPr lang="en-US" sz="1050" i="1" dirty="0">
                  <a:solidFill>
                    <a:schemeClr val="accent2"/>
                  </a:solidFill>
                  <a:latin typeface="Avenir Next Medium" panose="020B0503020202020204" pitchFamily="34" charset="0"/>
                  <a:cs typeface="Arial" panose="020B0604020202020204" pitchFamily="34" charset="0"/>
                </a:endParaRPr>
              </a:p>
              <a:p>
                <a:pPr algn="ctr"/>
                <a:r>
                  <a:rPr lang="en-US" sz="1050" i="1" dirty="0">
                    <a:solidFill>
                      <a:schemeClr val="accent2"/>
                    </a:solidFill>
                    <a:latin typeface="Avenir Next Medium" panose="020B0503020202020204" pitchFamily="34" charset="0"/>
                    <a:cs typeface="Arial" panose="020B0604020202020204" pitchFamily="34" charset="0"/>
                  </a:rPr>
                  <a:t>Search on laptop or mobile.</a:t>
                </a:r>
              </a:p>
              <a:p>
                <a:pPr algn="ctr"/>
                <a:endParaRPr lang="en-US" sz="1050" i="1" dirty="0">
                  <a:solidFill>
                    <a:schemeClr val="accent2"/>
                  </a:solidFill>
                  <a:latin typeface="Avenir Next Medium" panose="020B0503020202020204" pitchFamily="34" charset="0"/>
                  <a:cs typeface="Arial" panose="020B0604020202020204" pitchFamily="34" charset="0"/>
                </a:endParaRPr>
              </a:p>
              <a:p>
                <a:pPr algn="ctr"/>
                <a:r>
                  <a:rPr lang="en-US" sz="1050" i="1" dirty="0">
                    <a:solidFill>
                      <a:schemeClr val="accent2"/>
                    </a:solidFill>
                    <a:latin typeface="Avenir Next Medium" panose="020B0503020202020204" pitchFamily="34" charset="0"/>
                    <a:cs typeface="Arial" panose="020B0604020202020204" pitchFamily="34" charset="0"/>
                  </a:rPr>
                  <a:t>At night and weekends; after work and at leisure.</a:t>
                </a:r>
              </a:p>
            </p:txBody>
          </p:sp>
          <p:sp>
            <p:nvSpPr>
              <p:cNvPr id="150" name="TextBox 149">
                <a:extLst>
                  <a:ext uri="{FF2B5EF4-FFF2-40B4-BE49-F238E27FC236}">
                    <a16:creationId xmlns:a16="http://schemas.microsoft.com/office/drawing/2014/main" id="{EEEBE11F-8B43-944D-90BF-9C6164939E4D}"/>
                  </a:ext>
                </a:extLst>
              </p:cNvPr>
              <p:cNvSpPr txBox="1"/>
              <p:nvPr/>
            </p:nvSpPr>
            <p:spPr>
              <a:xfrm>
                <a:off x="5842001" y="3235984"/>
                <a:ext cx="2147018" cy="1523716"/>
              </a:xfrm>
              <a:prstGeom prst="rect">
                <a:avLst/>
              </a:prstGeom>
              <a:noFill/>
            </p:spPr>
            <p:txBody>
              <a:bodyPr wrap="square" rtlCol="0">
                <a:spAutoFit/>
              </a:bodyPr>
              <a:lstStyle/>
              <a:p>
                <a:pPr algn="ctr"/>
                <a:r>
                  <a:rPr lang="en-US" sz="1050" i="1" dirty="0">
                    <a:solidFill>
                      <a:srgbClr val="941651"/>
                    </a:solidFill>
                    <a:latin typeface="Avenir Next Medium" panose="020B0503020202020204" pitchFamily="34" charset="0"/>
                    <a:cs typeface="Arial" panose="020B0604020202020204" pitchFamily="34" charset="0"/>
                  </a:rPr>
                  <a:t>At home, cafes.</a:t>
                </a:r>
              </a:p>
              <a:p>
                <a:pPr algn="ctr"/>
                <a:r>
                  <a:rPr lang="en-US" sz="1050" i="1" dirty="0">
                    <a:solidFill>
                      <a:srgbClr val="941651"/>
                    </a:solidFill>
                    <a:latin typeface="Avenir Next Medium" panose="020B0503020202020204" pitchFamily="34" charset="0"/>
                    <a:cs typeface="Arial" panose="020B0604020202020204" pitchFamily="34" charset="0"/>
                  </a:rPr>
                  <a:t>At work or on-the-go.</a:t>
                </a:r>
              </a:p>
              <a:p>
                <a:pPr algn="ctr"/>
                <a:endParaRPr lang="en-US" sz="1050" i="1" dirty="0">
                  <a:solidFill>
                    <a:srgbClr val="941651"/>
                  </a:solidFill>
                  <a:latin typeface="Avenir Next Medium" panose="020B0503020202020204" pitchFamily="34" charset="0"/>
                  <a:cs typeface="Arial" panose="020B0604020202020204" pitchFamily="34" charset="0"/>
                </a:endParaRPr>
              </a:p>
              <a:p>
                <a:pPr algn="ctr"/>
                <a:r>
                  <a:rPr lang="en-US" sz="1050" i="1" dirty="0">
                    <a:solidFill>
                      <a:srgbClr val="941651"/>
                    </a:solidFill>
                    <a:latin typeface="Avenir Next Medium" panose="020B0503020202020204" pitchFamily="34" charset="0"/>
                    <a:cs typeface="Arial" panose="020B0604020202020204" pitchFamily="34" charset="0"/>
                  </a:rPr>
                  <a:t>More likely to search and buy on mobile devices.</a:t>
                </a:r>
              </a:p>
              <a:p>
                <a:pPr algn="ctr"/>
                <a:endParaRPr lang="en-US" sz="1050" i="1" dirty="0">
                  <a:solidFill>
                    <a:srgbClr val="941651"/>
                  </a:solidFill>
                  <a:latin typeface="Avenir Next Medium" panose="020B0503020202020204" pitchFamily="34" charset="0"/>
                  <a:cs typeface="Arial" panose="020B0604020202020204" pitchFamily="34" charset="0"/>
                </a:endParaRPr>
              </a:p>
              <a:p>
                <a:pPr algn="ctr"/>
                <a:r>
                  <a:rPr lang="en-US" sz="1050" i="1" dirty="0">
                    <a:solidFill>
                      <a:srgbClr val="941651"/>
                    </a:solidFill>
                    <a:latin typeface="Avenir Next Medium" panose="020B0503020202020204" pitchFamily="34" charset="0"/>
                    <a:cs typeface="Arial" panose="020B0604020202020204" pitchFamily="34" charset="0"/>
                  </a:rPr>
                  <a:t>Anytime of the day.</a:t>
                </a:r>
              </a:p>
            </p:txBody>
          </p:sp>
          <p:sp>
            <p:nvSpPr>
              <p:cNvPr id="151" name="TextBox 150">
                <a:extLst>
                  <a:ext uri="{FF2B5EF4-FFF2-40B4-BE49-F238E27FC236}">
                    <a16:creationId xmlns:a16="http://schemas.microsoft.com/office/drawing/2014/main" id="{7E881AFF-6B5D-D747-9F73-92DCF03E2F02}"/>
                  </a:ext>
                </a:extLst>
              </p:cNvPr>
              <p:cNvSpPr txBox="1"/>
              <p:nvPr/>
            </p:nvSpPr>
            <p:spPr>
              <a:xfrm>
                <a:off x="8526515" y="3155575"/>
                <a:ext cx="3486519" cy="2127453"/>
              </a:xfrm>
              <a:prstGeom prst="rect">
                <a:avLst/>
              </a:prstGeom>
              <a:noFill/>
            </p:spPr>
            <p:txBody>
              <a:bodyPr wrap="square" rtlCol="0">
                <a:spAutoFit/>
              </a:bodyPr>
              <a:lstStyle/>
              <a:p>
                <a:pPr algn="ctr"/>
                <a:r>
                  <a:rPr lang="en-US" sz="1050" i="1" dirty="0">
                    <a:solidFill>
                      <a:srgbClr val="C00000"/>
                    </a:solidFill>
                    <a:latin typeface="Avenir Next Medium" panose="020B0503020202020204" pitchFamily="34" charset="0"/>
                    <a:cs typeface="Arial" panose="020B0604020202020204" pitchFamily="34" charset="0"/>
                  </a:rPr>
                  <a:t>At home, cafes, leisure facilities, and on-the-go</a:t>
                </a:r>
              </a:p>
              <a:p>
                <a:pPr algn="ctr"/>
                <a:endParaRPr lang="en-US" sz="1050" i="1" dirty="0">
                  <a:solidFill>
                    <a:srgbClr val="C00000"/>
                  </a:solidFill>
                  <a:latin typeface="Avenir Next Medium" panose="020B0503020202020204" pitchFamily="34" charset="0"/>
                  <a:cs typeface="Arial" panose="020B0604020202020204" pitchFamily="34" charset="0"/>
                </a:endParaRPr>
              </a:p>
              <a:p>
                <a:pPr algn="ctr"/>
                <a:r>
                  <a:rPr lang="en-US" sz="1050" i="1" dirty="0">
                    <a:solidFill>
                      <a:srgbClr val="C00000"/>
                    </a:solidFill>
                    <a:latin typeface="Avenir Next Medium" panose="020B0503020202020204" pitchFamily="34" charset="0"/>
                    <a:cs typeface="Arial" panose="020B0604020202020204" pitchFamily="34" charset="0"/>
                  </a:rPr>
                  <a:t>More likely to search for pet-friendly facilities &amp; entertainment on mobile devices. Share &amp; communicate with Royal </a:t>
                </a:r>
                <a:r>
                  <a:rPr lang="en-US" sz="1050" i="1" dirty="0" err="1">
                    <a:solidFill>
                      <a:srgbClr val="C00000"/>
                    </a:solidFill>
                    <a:latin typeface="Avenir Next Medium" panose="020B0503020202020204" pitchFamily="34" charset="0"/>
                    <a:cs typeface="Arial" panose="020B0604020202020204" pitchFamily="34" charset="0"/>
                  </a:rPr>
                  <a:t>Canin</a:t>
                </a:r>
                <a:r>
                  <a:rPr lang="en-US" sz="1050" i="1" dirty="0">
                    <a:solidFill>
                      <a:srgbClr val="C00000"/>
                    </a:solidFill>
                    <a:latin typeface="Avenir Next Medium" panose="020B0503020202020204" pitchFamily="34" charset="0"/>
                    <a:cs typeface="Arial" panose="020B0604020202020204" pitchFamily="34" charset="0"/>
                  </a:rPr>
                  <a:t> community on mobile.</a:t>
                </a:r>
              </a:p>
              <a:p>
                <a:pPr algn="ctr"/>
                <a:endParaRPr lang="en-US" sz="1050" i="1" dirty="0">
                  <a:solidFill>
                    <a:srgbClr val="C00000"/>
                  </a:solidFill>
                  <a:latin typeface="Avenir Next Medium" panose="020B0503020202020204" pitchFamily="34" charset="0"/>
                  <a:cs typeface="Arial" panose="020B0604020202020204" pitchFamily="34" charset="0"/>
                </a:endParaRPr>
              </a:p>
              <a:p>
                <a:pPr algn="ctr"/>
                <a:r>
                  <a:rPr lang="en-US" sz="1050" i="1" dirty="0">
                    <a:solidFill>
                      <a:srgbClr val="C00000"/>
                    </a:solidFill>
                    <a:latin typeface="Avenir Next Medium" panose="020B0503020202020204" pitchFamily="34" charset="0"/>
                    <a:cs typeface="Arial" panose="020B0604020202020204" pitchFamily="34" charset="0"/>
                  </a:rPr>
                  <a:t>At night and weekends; after work and at leisure.</a:t>
                </a:r>
              </a:p>
            </p:txBody>
          </p:sp>
          <p:sp>
            <p:nvSpPr>
              <p:cNvPr id="152" name="TextBox 151">
                <a:extLst>
                  <a:ext uri="{FF2B5EF4-FFF2-40B4-BE49-F238E27FC236}">
                    <a16:creationId xmlns:a16="http://schemas.microsoft.com/office/drawing/2014/main" id="{DE025395-3209-3649-BD4B-A78B27A00F39}"/>
                  </a:ext>
                </a:extLst>
              </p:cNvPr>
              <p:cNvSpPr txBox="1"/>
              <p:nvPr/>
            </p:nvSpPr>
            <p:spPr>
              <a:xfrm>
                <a:off x="69880" y="5513770"/>
                <a:ext cx="2656959" cy="1954956"/>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Keyword of Intent: </a:t>
                </a:r>
              </a:p>
              <a:p>
                <a:pPr algn="ctr"/>
                <a:r>
                  <a:rPr lang="en-US" sz="1200" dirty="0">
                    <a:solidFill>
                      <a:schemeClr val="bg1"/>
                    </a:solidFill>
                    <a:latin typeface="Avenir Next Medium" panose="020B0503020202020204" pitchFamily="34" charset="0"/>
                    <a:cs typeface="Arial" panose="020B0604020202020204" pitchFamily="34" charset="0"/>
                  </a:rPr>
                  <a:t>Pet care</a:t>
                </a:r>
              </a:p>
              <a:p>
                <a:pPr algn="ctr"/>
                <a:endParaRPr lang="en-US" sz="1200" dirty="0">
                  <a:solidFill>
                    <a:schemeClr val="bg1"/>
                  </a:solidFill>
                  <a:latin typeface="Avenir Next Medium" panose="020B0503020202020204" pitchFamily="34" charset="0"/>
                  <a:cs typeface="Arial" panose="020B0604020202020204" pitchFamily="34" charset="0"/>
                </a:endParaRPr>
              </a:p>
              <a:p>
                <a:pPr algn="ctr"/>
                <a:r>
                  <a:rPr lang="en-US" sz="1200" dirty="0">
                    <a:solidFill>
                      <a:schemeClr val="bg1"/>
                    </a:solidFill>
                    <a:latin typeface="Avenir Next Medium" panose="020B0503020202020204" pitchFamily="34" charset="0"/>
                    <a:cs typeface="Arial" panose="020B0604020202020204" pitchFamily="34" charset="0"/>
                  </a:rPr>
                  <a:t>Keyword Match Type: </a:t>
                </a:r>
              </a:p>
              <a:p>
                <a:pPr algn="ctr"/>
                <a:r>
                  <a:rPr lang="en-US" sz="1200" dirty="0">
                    <a:solidFill>
                      <a:schemeClr val="bg1"/>
                    </a:solidFill>
                    <a:latin typeface="Avenir Next Medium" panose="020B0503020202020204" pitchFamily="34" charset="0"/>
                    <a:cs typeface="Arial" panose="020B0604020202020204" pitchFamily="34" charset="0"/>
                  </a:rPr>
                  <a:t>Broad Match </a:t>
                </a:r>
              </a:p>
              <a:p>
                <a:pPr algn="ctr"/>
                <a:endParaRPr lang="en-US" sz="1200" dirty="0">
                  <a:solidFill>
                    <a:schemeClr val="bg1"/>
                  </a:solidFill>
                  <a:latin typeface="Avenir Next Medium" panose="020B0503020202020204" pitchFamily="34" charset="0"/>
                  <a:cs typeface="Arial" panose="020B0604020202020204" pitchFamily="34" charset="0"/>
                </a:endParaRPr>
              </a:p>
              <a:p>
                <a:pPr algn="ctr"/>
                <a:r>
                  <a:rPr lang="en-US" sz="1200" dirty="0">
                    <a:solidFill>
                      <a:schemeClr val="bg1"/>
                    </a:solidFill>
                    <a:latin typeface="Avenir Next Medium" panose="020B0503020202020204" pitchFamily="34" charset="0"/>
                    <a:cs typeface="Arial" panose="020B0604020202020204" pitchFamily="34" charset="0"/>
                  </a:rPr>
                  <a:t>Paid Search at night and weekends</a:t>
                </a:r>
              </a:p>
            </p:txBody>
          </p:sp>
          <p:sp>
            <p:nvSpPr>
              <p:cNvPr id="154" name="TextBox 153">
                <a:extLst>
                  <a:ext uri="{FF2B5EF4-FFF2-40B4-BE49-F238E27FC236}">
                    <a16:creationId xmlns:a16="http://schemas.microsoft.com/office/drawing/2014/main" id="{16F3D0C5-208F-B64E-99A8-EFA337A461C3}"/>
                  </a:ext>
                </a:extLst>
              </p:cNvPr>
              <p:cNvSpPr txBox="1"/>
              <p:nvPr/>
            </p:nvSpPr>
            <p:spPr>
              <a:xfrm>
                <a:off x="2921000" y="5532554"/>
                <a:ext cx="2590800" cy="1954956"/>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Keyword of Intent: </a:t>
                </a:r>
              </a:p>
              <a:p>
                <a:pPr algn="ctr"/>
                <a:r>
                  <a:rPr lang="en-US" sz="1200" dirty="0">
                    <a:solidFill>
                      <a:schemeClr val="bg1"/>
                    </a:solidFill>
                    <a:latin typeface="Avenir Next Medium" panose="020B0503020202020204" pitchFamily="34" charset="0"/>
                    <a:cs typeface="Arial" panose="020B0604020202020204" pitchFamily="34" charset="0"/>
                  </a:rPr>
                  <a:t>Pet food </a:t>
                </a:r>
              </a:p>
              <a:p>
                <a:pPr algn="ctr"/>
                <a:endParaRPr lang="en-US" sz="1200" dirty="0">
                  <a:solidFill>
                    <a:schemeClr val="bg1"/>
                  </a:solidFill>
                  <a:latin typeface="Avenir Next Medium" panose="020B0503020202020204" pitchFamily="34" charset="0"/>
                  <a:cs typeface="Arial" panose="020B0604020202020204" pitchFamily="34" charset="0"/>
                </a:endParaRPr>
              </a:p>
              <a:p>
                <a:pPr algn="ctr"/>
                <a:r>
                  <a:rPr lang="en-US" sz="1200" dirty="0">
                    <a:solidFill>
                      <a:schemeClr val="bg1"/>
                    </a:solidFill>
                    <a:latin typeface="Avenir Next Medium" panose="020B0503020202020204" pitchFamily="34" charset="0"/>
                    <a:cs typeface="Arial" panose="020B0604020202020204" pitchFamily="34" charset="0"/>
                  </a:rPr>
                  <a:t>Keyword Match Type:</a:t>
                </a:r>
              </a:p>
              <a:p>
                <a:pPr algn="ctr"/>
                <a:r>
                  <a:rPr lang="en-US" sz="1200" dirty="0">
                    <a:solidFill>
                      <a:schemeClr val="bg1"/>
                    </a:solidFill>
                    <a:latin typeface="Avenir Next Medium" panose="020B0503020202020204" pitchFamily="34" charset="0"/>
                    <a:cs typeface="Arial" panose="020B0604020202020204" pitchFamily="34" charset="0"/>
                  </a:rPr>
                  <a:t>Broad Match Modifiers</a:t>
                </a:r>
              </a:p>
              <a:p>
                <a:pPr algn="ctr"/>
                <a:endParaRPr lang="en-US" sz="1200" dirty="0">
                  <a:solidFill>
                    <a:schemeClr val="bg1"/>
                  </a:solidFill>
                  <a:latin typeface="Avenir Next Medium" panose="020B0503020202020204" pitchFamily="34" charset="0"/>
                  <a:cs typeface="Arial" panose="020B0604020202020204" pitchFamily="34" charset="0"/>
                </a:endParaRPr>
              </a:p>
              <a:p>
                <a:pPr algn="ctr"/>
                <a:r>
                  <a:rPr lang="en-US" sz="1200" dirty="0">
                    <a:solidFill>
                      <a:schemeClr val="bg1"/>
                    </a:solidFill>
                    <a:latin typeface="Avenir Next Medium" panose="020B0503020202020204" pitchFamily="34" charset="0"/>
                    <a:cs typeface="Arial" panose="020B0604020202020204" pitchFamily="34" charset="0"/>
                  </a:rPr>
                  <a:t>Paid Search at night and weekends</a:t>
                </a:r>
              </a:p>
            </p:txBody>
          </p:sp>
          <p:sp>
            <p:nvSpPr>
              <p:cNvPr id="155" name="TextBox 154">
                <a:extLst>
                  <a:ext uri="{FF2B5EF4-FFF2-40B4-BE49-F238E27FC236}">
                    <a16:creationId xmlns:a16="http://schemas.microsoft.com/office/drawing/2014/main" id="{076F7874-D70C-E44D-A95F-37D32CB535C9}"/>
                  </a:ext>
                </a:extLst>
              </p:cNvPr>
              <p:cNvSpPr txBox="1"/>
              <p:nvPr/>
            </p:nvSpPr>
            <p:spPr>
              <a:xfrm>
                <a:off x="5583008" y="5487499"/>
                <a:ext cx="2597150" cy="2184951"/>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Keyword of Intent: </a:t>
                </a:r>
              </a:p>
              <a:p>
                <a:pPr algn="ctr"/>
                <a:r>
                  <a:rPr lang="en-US" sz="1200" dirty="0">
                    <a:solidFill>
                      <a:schemeClr val="bg1"/>
                    </a:solidFill>
                    <a:latin typeface="Avenir Next Medium" panose="020B0503020202020204" pitchFamily="34" charset="0"/>
                    <a:cs typeface="Arial" panose="020B0604020202020204" pitchFamily="34" charset="0"/>
                  </a:rPr>
                  <a:t>BPA free</a:t>
                </a:r>
              </a:p>
              <a:p>
                <a:pPr algn="ctr"/>
                <a:endParaRPr lang="en-US" sz="1200" dirty="0">
                  <a:solidFill>
                    <a:schemeClr val="bg1"/>
                  </a:solidFill>
                  <a:latin typeface="Avenir Next Medium" panose="020B0503020202020204" pitchFamily="34" charset="0"/>
                  <a:cs typeface="Arial" panose="020B0604020202020204" pitchFamily="34" charset="0"/>
                </a:endParaRPr>
              </a:p>
              <a:p>
                <a:pPr algn="ctr"/>
                <a:r>
                  <a:rPr lang="en-US" sz="1200" dirty="0">
                    <a:solidFill>
                      <a:schemeClr val="bg1"/>
                    </a:solidFill>
                    <a:latin typeface="Avenir Next Medium" panose="020B0503020202020204" pitchFamily="34" charset="0"/>
                    <a:cs typeface="Arial" panose="020B0604020202020204" pitchFamily="34" charset="0"/>
                  </a:rPr>
                  <a:t>Keyword Match Type:</a:t>
                </a:r>
              </a:p>
              <a:p>
                <a:pPr algn="ctr"/>
                <a:r>
                  <a:rPr lang="en-US" sz="1200" dirty="0">
                    <a:solidFill>
                      <a:schemeClr val="bg1"/>
                    </a:solidFill>
                    <a:latin typeface="Avenir Next Medium" panose="020B0503020202020204" pitchFamily="34" charset="0"/>
                    <a:cs typeface="Arial" panose="020B0604020202020204" pitchFamily="34" charset="0"/>
                  </a:rPr>
                  <a:t>Phrase Match</a:t>
                </a:r>
              </a:p>
              <a:p>
                <a:pPr algn="ctr"/>
                <a:endParaRPr lang="en-US" sz="1200" dirty="0">
                  <a:solidFill>
                    <a:schemeClr val="bg1"/>
                  </a:solidFill>
                  <a:latin typeface="Avenir Next Medium" panose="020B0503020202020204" pitchFamily="34" charset="0"/>
                  <a:cs typeface="Arial" panose="020B0604020202020204" pitchFamily="34" charset="0"/>
                </a:endParaRPr>
              </a:p>
              <a:p>
                <a:pPr algn="ctr"/>
                <a:r>
                  <a:rPr lang="en-US" sz="1200" dirty="0">
                    <a:solidFill>
                      <a:schemeClr val="bg1"/>
                    </a:solidFill>
                    <a:latin typeface="Avenir Next Medium" panose="020B0503020202020204" pitchFamily="34" charset="0"/>
                    <a:cs typeface="Arial" panose="020B0604020202020204" pitchFamily="34" charset="0"/>
                  </a:rPr>
                  <a:t>To include Paid Search for location detection (geotag) too</a:t>
                </a:r>
              </a:p>
            </p:txBody>
          </p:sp>
          <p:sp>
            <p:nvSpPr>
              <p:cNvPr id="156" name="TextBox 155">
                <a:extLst>
                  <a:ext uri="{FF2B5EF4-FFF2-40B4-BE49-F238E27FC236}">
                    <a16:creationId xmlns:a16="http://schemas.microsoft.com/office/drawing/2014/main" id="{8F50C06A-A79F-E540-9AFB-C6A0FAD1AD17}"/>
                  </a:ext>
                </a:extLst>
              </p:cNvPr>
              <p:cNvSpPr txBox="1"/>
              <p:nvPr/>
            </p:nvSpPr>
            <p:spPr>
              <a:xfrm>
                <a:off x="8616173" y="5513770"/>
                <a:ext cx="3172454" cy="2414946"/>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Keyword of Intent: </a:t>
                </a:r>
              </a:p>
              <a:p>
                <a:pPr algn="ctr"/>
                <a:r>
                  <a:rPr lang="en-US" sz="1200" dirty="0">
                    <a:solidFill>
                      <a:schemeClr val="bg1"/>
                    </a:solidFill>
                    <a:latin typeface="Avenir Next Medium" panose="020B0503020202020204" pitchFamily="34" charset="0"/>
                    <a:cs typeface="Arial" panose="020B0604020202020204" pitchFamily="34" charset="0"/>
                  </a:rPr>
                  <a:t>Pet entertainment</a:t>
                </a:r>
              </a:p>
              <a:p>
                <a:pPr algn="ctr"/>
                <a:endParaRPr lang="en-US" sz="1200" dirty="0">
                  <a:solidFill>
                    <a:schemeClr val="bg1"/>
                  </a:solidFill>
                  <a:latin typeface="Avenir Next Medium" panose="020B0503020202020204" pitchFamily="34" charset="0"/>
                  <a:cs typeface="Arial" panose="020B0604020202020204" pitchFamily="34" charset="0"/>
                </a:endParaRPr>
              </a:p>
              <a:p>
                <a:pPr algn="ctr"/>
                <a:r>
                  <a:rPr lang="en-US" sz="1200" dirty="0">
                    <a:solidFill>
                      <a:schemeClr val="bg1"/>
                    </a:solidFill>
                    <a:latin typeface="Avenir Next Medium" panose="020B0503020202020204" pitchFamily="34" charset="0"/>
                    <a:cs typeface="Arial" panose="020B0604020202020204" pitchFamily="34" charset="0"/>
                  </a:rPr>
                  <a:t>Keyword Match Type:</a:t>
                </a:r>
              </a:p>
              <a:p>
                <a:pPr algn="ctr"/>
                <a:r>
                  <a:rPr lang="en-US" sz="1200" dirty="0">
                    <a:solidFill>
                      <a:schemeClr val="bg1"/>
                    </a:solidFill>
                    <a:latin typeface="Avenir Next Medium" panose="020B0503020202020204" pitchFamily="34" charset="0"/>
                    <a:cs typeface="Arial" panose="020B0604020202020204" pitchFamily="34" charset="0"/>
                  </a:rPr>
                  <a:t>Broad Match Modifiers/Phrase Match</a:t>
                </a:r>
              </a:p>
              <a:p>
                <a:pPr algn="ctr"/>
                <a:endParaRPr lang="en-US" sz="1200" dirty="0">
                  <a:solidFill>
                    <a:schemeClr val="bg1"/>
                  </a:solidFill>
                  <a:latin typeface="Avenir Next Medium" panose="020B0503020202020204" pitchFamily="34" charset="0"/>
                  <a:cs typeface="Arial" panose="020B0604020202020204" pitchFamily="34" charset="0"/>
                </a:endParaRPr>
              </a:p>
              <a:p>
                <a:pPr algn="ctr"/>
                <a:r>
                  <a:rPr lang="en-US" sz="1200" dirty="0">
                    <a:solidFill>
                      <a:schemeClr val="bg1"/>
                    </a:solidFill>
                    <a:latin typeface="Avenir Next Medium" panose="020B0503020202020204" pitchFamily="34" charset="0"/>
                    <a:cs typeface="Arial" panose="020B0604020202020204" pitchFamily="34" charset="0"/>
                  </a:rPr>
                  <a:t>Paid Search at night and weekends, and location detection (geotag).</a:t>
                </a:r>
              </a:p>
            </p:txBody>
          </p:sp>
          <p:sp>
            <p:nvSpPr>
              <p:cNvPr id="157" name="Rectangle 156">
                <a:extLst>
                  <a:ext uri="{FF2B5EF4-FFF2-40B4-BE49-F238E27FC236}">
                    <a16:creationId xmlns:a16="http://schemas.microsoft.com/office/drawing/2014/main" id="{79669EF8-4052-A94C-BDE7-3A304BB7DAAC}"/>
                  </a:ext>
                </a:extLst>
              </p:cNvPr>
              <p:cNvSpPr/>
              <p:nvPr/>
            </p:nvSpPr>
            <p:spPr>
              <a:xfrm>
                <a:off x="-1" y="1130631"/>
                <a:ext cx="12192000" cy="553643"/>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92262E"/>
                  </a:solidFill>
                </a:endParaRPr>
              </a:p>
            </p:txBody>
          </p:sp>
          <p:sp>
            <p:nvSpPr>
              <p:cNvPr id="158" name="TextBox 157">
                <a:extLst>
                  <a:ext uri="{FF2B5EF4-FFF2-40B4-BE49-F238E27FC236}">
                    <a16:creationId xmlns:a16="http://schemas.microsoft.com/office/drawing/2014/main" id="{F933AC20-68C0-4B4F-85C5-79C71D9428EA}"/>
                  </a:ext>
                </a:extLst>
              </p:cNvPr>
              <p:cNvSpPr txBox="1"/>
              <p:nvPr/>
            </p:nvSpPr>
            <p:spPr>
              <a:xfrm>
                <a:off x="1384064" y="1223874"/>
                <a:ext cx="633285" cy="383325"/>
              </a:xfrm>
              <a:prstGeom prst="rect">
                <a:avLst/>
              </a:prstGeom>
              <a:noFill/>
            </p:spPr>
            <p:txBody>
              <a:bodyPr wrap="none" rtlCol="0">
                <a:spAutoFit/>
              </a:bodyPr>
              <a:lstStyle/>
              <a:p>
                <a:r>
                  <a:rPr lang="en-US" sz="1400" b="1" dirty="0">
                    <a:solidFill>
                      <a:srgbClr val="002060"/>
                    </a:solidFill>
                    <a:latin typeface="Avenir Next" panose="020B0503020202020204" pitchFamily="34" charset="0"/>
                    <a:cs typeface="Arial" panose="020B0604020202020204" pitchFamily="34" charset="0"/>
                  </a:rPr>
                  <a:t>SEE</a:t>
                </a:r>
              </a:p>
            </p:txBody>
          </p:sp>
          <p:sp>
            <p:nvSpPr>
              <p:cNvPr id="160" name="TextBox 159">
                <a:extLst>
                  <a:ext uri="{FF2B5EF4-FFF2-40B4-BE49-F238E27FC236}">
                    <a16:creationId xmlns:a16="http://schemas.microsoft.com/office/drawing/2014/main" id="{06B630E0-1382-F044-9972-42D31B9FA63F}"/>
                  </a:ext>
                </a:extLst>
              </p:cNvPr>
              <p:cNvSpPr txBox="1"/>
              <p:nvPr/>
            </p:nvSpPr>
            <p:spPr>
              <a:xfrm>
                <a:off x="3901675" y="1223874"/>
                <a:ext cx="938747" cy="383325"/>
              </a:xfrm>
              <a:prstGeom prst="rect">
                <a:avLst/>
              </a:prstGeom>
              <a:noFill/>
            </p:spPr>
            <p:txBody>
              <a:bodyPr wrap="none" rtlCol="0">
                <a:spAutoFit/>
              </a:bodyPr>
              <a:lstStyle/>
              <a:p>
                <a:r>
                  <a:rPr lang="en-US" sz="1400" b="1" dirty="0">
                    <a:solidFill>
                      <a:schemeClr val="accent2"/>
                    </a:solidFill>
                    <a:latin typeface="Avenir Next" panose="020B0503020202020204" pitchFamily="34" charset="0"/>
                    <a:cs typeface="Arial" panose="020B0604020202020204" pitchFamily="34" charset="0"/>
                  </a:rPr>
                  <a:t>THINK</a:t>
                </a:r>
              </a:p>
            </p:txBody>
          </p:sp>
          <p:sp>
            <p:nvSpPr>
              <p:cNvPr id="161" name="TextBox 160">
                <a:extLst>
                  <a:ext uri="{FF2B5EF4-FFF2-40B4-BE49-F238E27FC236}">
                    <a16:creationId xmlns:a16="http://schemas.microsoft.com/office/drawing/2014/main" id="{422A5FDE-D7BB-EA41-B835-3E0A4978EA35}"/>
                  </a:ext>
                </a:extLst>
              </p:cNvPr>
              <p:cNvSpPr txBox="1"/>
              <p:nvPr/>
            </p:nvSpPr>
            <p:spPr>
              <a:xfrm>
                <a:off x="6656356" y="1223874"/>
                <a:ext cx="593354" cy="383325"/>
              </a:xfrm>
              <a:prstGeom prst="rect">
                <a:avLst/>
              </a:prstGeom>
              <a:noFill/>
            </p:spPr>
            <p:txBody>
              <a:bodyPr wrap="none" rtlCol="0">
                <a:spAutoFit/>
              </a:bodyPr>
              <a:lstStyle/>
              <a:p>
                <a:r>
                  <a:rPr lang="en-US" sz="1400" b="1" dirty="0">
                    <a:solidFill>
                      <a:srgbClr val="941651"/>
                    </a:solidFill>
                    <a:latin typeface="Avenir Next" panose="020B0503020202020204" pitchFamily="34" charset="0"/>
                    <a:cs typeface="Arial" panose="020B0604020202020204" pitchFamily="34" charset="0"/>
                  </a:rPr>
                  <a:t>DO</a:t>
                </a:r>
              </a:p>
            </p:txBody>
          </p:sp>
          <p:sp>
            <p:nvSpPr>
              <p:cNvPr id="162" name="TextBox 161">
                <a:extLst>
                  <a:ext uri="{FF2B5EF4-FFF2-40B4-BE49-F238E27FC236}">
                    <a16:creationId xmlns:a16="http://schemas.microsoft.com/office/drawing/2014/main" id="{ACF034C4-B6ED-8646-9D9B-D1C69E605AB2}"/>
                  </a:ext>
                </a:extLst>
              </p:cNvPr>
              <p:cNvSpPr txBox="1"/>
              <p:nvPr/>
            </p:nvSpPr>
            <p:spPr>
              <a:xfrm>
                <a:off x="9208462" y="1223874"/>
                <a:ext cx="832933" cy="383325"/>
              </a:xfrm>
              <a:prstGeom prst="rect">
                <a:avLst/>
              </a:prstGeom>
              <a:noFill/>
            </p:spPr>
            <p:txBody>
              <a:bodyPr wrap="none" rtlCol="0">
                <a:spAutoFit/>
              </a:bodyPr>
              <a:lstStyle/>
              <a:p>
                <a:r>
                  <a:rPr lang="en-US" sz="1400" b="1" dirty="0">
                    <a:solidFill>
                      <a:srgbClr val="C00000"/>
                    </a:solidFill>
                    <a:latin typeface="Avenir Next" panose="020B0503020202020204" pitchFamily="34" charset="0"/>
                    <a:cs typeface="Arial" panose="020B0604020202020204" pitchFamily="34" charset="0"/>
                  </a:rPr>
                  <a:t>CARE</a:t>
                </a:r>
              </a:p>
            </p:txBody>
          </p:sp>
          <p:grpSp>
            <p:nvGrpSpPr>
              <p:cNvPr id="163" name="Group 162">
                <a:extLst>
                  <a:ext uri="{FF2B5EF4-FFF2-40B4-BE49-F238E27FC236}">
                    <a16:creationId xmlns:a16="http://schemas.microsoft.com/office/drawing/2014/main" id="{6C2111E8-0ADF-BF41-9E50-29A5E0ADDACA}"/>
                  </a:ext>
                </a:extLst>
              </p:cNvPr>
              <p:cNvGrpSpPr/>
              <p:nvPr/>
            </p:nvGrpSpPr>
            <p:grpSpPr>
              <a:xfrm>
                <a:off x="2921000" y="1684274"/>
                <a:ext cx="5339272" cy="6310357"/>
                <a:chOff x="2921000" y="1105009"/>
                <a:chExt cx="5339272" cy="7016882"/>
              </a:xfrm>
            </p:grpSpPr>
            <p:cxnSp>
              <p:nvCxnSpPr>
                <p:cNvPr id="164" name="Straight Connector 163">
                  <a:extLst>
                    <a:ext uri="{FF2B5EF4-FFF2-40B4-BE49-F238E27FC236}">
                      <a16:creationId xmlns:a16="http://schemas.microsoft.com/office/drawing/2014/main" id="{859F9502-F3BA-2F46-AB88-439C70EEAE74}"/>
                    </a:ext>
                  </a:extLst>
                </p:cNvPr>
                <p:cNvCxnSpPr>
                  <a:cxnSpLocks/>
                </p:cNvCxnSpPr>
                <p:nvPr/>
              </p:nvCxnSpPr>
              <p:spPr>
                <a:xfrm>
                  <a:off x="2921000" y="1133258"/>
                  <a:ext cx="0" cy="6915338"/>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D1237F6-9E9B-5F49-B7F0-3EB726BA9995}"/>
                    </a:ext>
                  </a:extLst>
                </p:cNvPr>
                <p:cNvCxnSpPr>
                  <a:cxnSpLocks/>
                </p:cNvCxnSpPr>
                <p:nvPr/>
              </p:nvCxnSpPr>
              <p:spPr>
                <a:xfrm flipH="1">
                  <a:off x="5633996" y="1105009"/>
                  <a:ext cx="26669" cy="7016882"/>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84CC45C-6DE4-7443-8653-8A59BD335A1B}"/>
                    </a:ext>
                  </a:extLst>
                </p:cNvPr>
                <p:cNvCxnSpPr>
                  <a:cxnSpLocks/>
                </p:cNvCxnSpPr>
                <p:nvPr/>
              </p:nvCxnSpPr>
              <p:spPr>
                <a:xfrm>
                  <a:off x="8242300" y="1133258"/>
                  <a:ext cx="17972" cy="6915338"/>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grpSp>
      <p:grpSp>
        <p:nvGrpSpPr>
          <p:cNvPr id="20" name="Group 19">
            <a:extLst>
              <a:ext uri="{FF2B5EF4-FFF2-40B4-BE49-F238E27FC236}">
                <a16:creationId xmlns:a16="http://schemas.microsoft.com/office/drawing/2014/main" id="{2F46EDFF-5046-6B4A-A2EC-BA7D2F6876B8}"/>
              </a:ext>
            </a:extLst>
          </p:cNvPr>
          <p:cNvGrpSpPr/>
          <p:nvPr/>
        </p:nvGrpSpPr>
        <p:grpSpPr>
          <a:xfrm>
            <a:off x="-11210736" y="0"/>
            <a:ext cx="12191997" cy="6858001"/>
            <a:chOff x="-11210741" y="6858000"/>
            <a:chExt cx="12191997" cy="6858001"/>
          </a:xfrm>
        </p:grpSpPr>
        <p:grpSp>
          <p:nvGrpSpPr>
            <p:cNvPr id="38" name="Group 37">
              <a:extLst>
                <a:ext uri="{FF2B5EF4-FFF2-40B4-BE49-F238E27FC236}">
                  <a16:creationId xmlns:a16="http://schemas.microsoft.com/office/drawing/2014/main" id="{8DA171FA-0274-FC4F-95E6-2ED1C2F60164}"/>
                </a:ext>
              </a:extLst>
            </p:cNvPr>
            <p:cNvGrpSpPr/>
            <p:nvPr/>
          </p:nvGrpSpPr>
          <p:grpSpPr>
            <a:xfrm>
              <a:off x="-11210741" y="6858000"/>
              <a:ext cx="12191997" cy="6858001"/>
              <a:chOff x="-11091679" y="2"/>
              <a:chExt cx="12191997" cy="6858001"/>
            </a:xfrm>
          </p:grpSpPr>
          <p:grpSp>
            <p:nvGrpSpPr>
              <p:cNvPr id="27" name="Group 26">
                <a:extLst>
                  <a:ext uri="{FF2B5EF4-FFF2-40B4-BE49-F238E27FC236}">
                    <a16:creationId xmlns:a16="http://schemas.microsoft.com/office/drawing/2014/main" id="{60A6698E-5C04-324D-B3A6-2867A406607B}"/>
                  </a:ext>
                </a:extLst>
              </p:cNvPr>
              <p:cNvGrpSpPr/>
              <p:nvPr/>
            </p:nvGrpSpPr>
            <p:grpSpPr>
              <a:xfrm>
                <a:off x="-11091679" y="2"/>
                <a:ext cx="12191997" cy="6858001"/>
                <a:chOff x="-11061699" y="0"/>
                <a:chExt cx="12191997" cy="6858001"/>
              </a:xfrm>
            </p:grpSpPr>
            <p:grpSp>
              <p:nvGrpSpPr>
                <p:cNvPr id="29" name="Group 28">
                  <a:extLst>
                    <a:ext uri="{FF2B5EF4-FFF2-40B4-BE49-F238E27FC236}">
                      <a16:creationId xmlns:a16="http://schemas.microsoft.com/office/drawing/2014/main" id="{56761E50-ACF4-4AEB-91B2-4D1260FF3876}"/>
                    </a:ext>
                  </a:extLst>
                </p:cNvPr>
                <p:cNvGrpSpPr/>
                <p:nvPr/>
              </p:nvGrpSpPr>
              <p:grpSpPr>
                <a:xfrm>
                  <a:off x="-11061699" y="0"/>
                  <a:ext cx="12191997" cy="6858001"/>
                  <a:chOff x="-4114800" y="0"/>
                  <a:chExt cx="10729908" cy="6858001"/>
                </a:xfrm>
                <a:solidFill>
                  <a:schemeClr val="accent2"/>
                </a:solidFill>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4114800" y="0"/>
                    <a:ext cx="984885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4372076" y="4614968"/>
                    <a:ext cx="3605002" cy="881063"/>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477744DB-E253-6648-9A7B-87162CC03921}"/>
                    </a:ext>
                  </a:extLst>
                </p:cNvPr>
                <p:cNvSpPr/>
                <p:nvPr/>
              </p:nvSpPr>
              <p:spPr>
                <a:xfrm rot="5400000">
                  <a:off x="-727946" y="4921357"/>
                  <a:ext cx="2723495" cy="307777"/>
                </a:xfrm>
                <a:prstGeom prst="rect">
                  <a:avLst/>
                </a:prstGeom>
              </p:spPr>
              <p:txBody>
                <a:bodyPr wrap="square">
                  <a:spAutoFit/>
                </a:bodyPr>
                <a:lstStyle/>
                <a:p>
                  <a:pPr algn="ctr"/>
                  <a:r>
                    <a:rPr lang="en-US" sz="1400" b="1" dirty="0">
                      <a:solidFill>
                        <a:schemeClr val="bg1"/>
                      </a:solidFill>
                    </a:rPr>
                    <a:t>Customer Journey</a:t>
                  </a:r>
                </a:p>
              </p:txBody>
            </p:sp>
          </p:grpSp>
          <p:sp>
            <p:nvSpPr>
              <p:cNvPr id="159" name="TextBox 158">
                <a:extLst>
                  <a:ext uri="{FF2B5EF4-FFF2-40B4-BE49-F238E27FC236}">
                    <a16:creationId xmlns:a16="http://schemas.microsoft.com/office/drawing/2014/main" id="{57671D4D-4439-0F47-B16F-ABD6FD09CCE8}"/>
                  </a:ext>
                </a:extLst>
              </p:cNvPr>
              <p:cNvSpPr txBox="1"/>
              <p:nvPr/>
            </p:nvSpPr>
            <p:spPr>
              <a:xfrm>
                <a:off x="-9575812" y="312933"/>
                <a:ext cx="9238907" cy="430887"/>
              </a:xfrm>
              <a:prstGeom prst="rect">
                <a:avLst/>
              </a:prstGeom>
              <a:noFill/>
            </p:spPr>
            <p:txBody>
              <a:bodyPr wrap="square" rtlCol="0">
                <a:spAutoFit/>
              </a:bodyPr>
              <a:lstStyle/>
              <a:p>
                <a:r>
                  <a:rPr lang="en-US" sz="2200" b="1" dirty="0">
                    <a:solidFill>
                      <a:schemeClr val="bg1"/>
                    </a:solidFill>
                    <a:latin typeface="Avenir Next" panose="020B0503020202020204" pitchFamily="34" charset="0"/>
                    <a:cs typeface="Arial" panose="020B0604020202020204" pitchFamily="34" charset="0"/>
                  </a:rPr>
                  <a:t>Ad of Relevance for Royal </a:t>
                </a:r>
                <a:r>
                  <a:rPr lang="en-US" sz="2200" b="1" dirty="0" err="1">
                    <a:solidFill>
                      <a:schemeClr val="bg1"/>
                    </a:solidFill>
                    <a:latin typeface="Avenir Next" panose="020B0503020202020204" pitchFamily="34" charset="0"/>
                    <a:cs typeface="Arial" panose="020B0604020202020204" pitchFamily="34" charset="0"/>
                  </a:rPr>
                  <a:t>Canin</a:t>
                </a:r>
                <a:r>
                  <a:rPr lang="en-US" sz="2200" b="1" dirty="0">
                    <a:solidFill>
                      <a:schemeClr val="bg1"/>
                    </a:solidFill>
                    <a:latin typeface="Avenir Next" panose="020B0503020202020204" pitchFamily="34" charset="0"/>
                    <a:cs typeface="Arial" panose="020B0604020202020204" pitchFamily="34" charset="0"/>
                  </a:rPr>
                  <a:t> at each stage of customer journey</a:t>
                </a:r>
              </a:p>
            </p:txBody>
          </p:sp>
        </p:grpSp>
        <p:grpSp>
          <p:nvGrpSpPr>
            <p:cNvPr id="167" name="Group 166">
              <a:extLst>
                <a:ext uri="{FF2B5EF4-FFF2-40B4-BE49-F238E27FC236}">
                  <a16:creationId xmlns:a16="http://schemas.microsoft.com/office/drawing/2014/main" id="{611AADED-441C-7A4C-83EE-B4BB855BF7C1}"/>
                </a:ext>
              </a:extLst>
            </p:cNvPr>
            <p:cNvGrpSpPr/>
            <p:nvPr/>
          </p:nvGrpSpPr>
          <p:grpSpPr>
            <a:xfrm>
              <a:off x="-9927293" y="7978088"/>
              <a:ext cx="9789116" cy="5511196"/>
              <a:chOff x="-1" y="1130631"/>
              <a:chExt cx="12192000" cy="6864000"/>
            </a:xfrm>
          </p:grpSpPr>
          <p:sp>
            <p:nvSpPr>
              <p:cNvPr id="169" name="TextBox 168">
                <a:extLst>
                  <a:ext uri="{FF2B5EF4-FFF2-40B4-BE49-F238E27FC236}">
                    <a16:creationId xmlns:a16="http://schemas.microsoft.com/office/drawing/2014/main" id="{DBB6B26D-CEBC-6A4E-992B-20FA34D7864C}"/>
                  </a:ext>
                </a:extLst>
              </p:cNvPr>
              <p:cNvSpPr txBox="1"/>
              <p:nvPr/>
            </p:nvSpPr>
            <p:spPr>
              <a:xfrm>
                <a:off x="358996" y="1737555"/>
                <a:ext cx="2446752" cy="1264972"/>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Keywords:</a:t>
                </a:r>
              </a:p>
              <a:p>
                <a:pPr algn="ctr"/>
                <a:r>
                  <a:rPr lang="en-US" sz="1200" dirty="0">
                    <a:solidFill>
                      <a:schemeClr val="bg1"/>
                    </a:solidFill>
                    <a:latin typeface="Avenir Next Medium" panose="020B0503020202020204" pitchFamily="34" charset="0"/>
                    <a:cs typeface="Arial" panose="020B0604020202020204" pitchFamily="34" charset="0"/>
                  </a:rPr>
                  <a:t>Pet fun</a:t>
                </a:r>
              </a:p>
              <a:p>
                <a:pPr algn="ctr"/>
                <a:r>
                  <a:rPr lang="en-US" sz="1200" dirty="0">
                    <a:solidFill>
                      <a:schemeClr val="bg1"/>
                    </a:solidFill>
                    <a:latin typeface="Avenir Next Medium" panose="020B0503020202020204" pitchFamily="34" charset="0"/>
                    <a:cs typeface="Arial" panose="020B0604020202020204" pitchFamily="34" charset="0"/>
                  </a:rPr>
                  <a:t>Small animals</a:t>
                </a:r>
              </a:p>
              <a:p>
                <a:pPr algn="ctr"/>
                <a:r>
                  <a:rPr lang="en-US" sz="1200" dirty="0">
                    <a:solidFill>
                      <a:schemeClr val="bg1"/>
                    </a:solidFill>
                    <a:latin typeface="Avenir Next Medium" panose="020B0503020202020204" pitchFamily="34" charset="0"/>
                    <a:cs typeface="Arial" panose="020B0604020202020204" pitchFamily="34" charset="0"/>
                  </a:rPr>
                  <a:t>Pet care</a:t>
                </a:r>
              </a:p>
              <a:p>
                <a:pPr algn="ctr"/>
                <a:r>
                  <a:rPr lang="en-US" sz="1200" dirty="0">
                    <a:solidFill>
                      <a:schemeClr val="bg1"/>
                    </a:solidFill>
                    <a:latin typeface="Avenir Next Medium" panose="020B0503020202020204" pitchFamily="34" charset="0"/>
                    <a:cs typeface="Arial" panose="020B0604020202020204" pitchFamily="34" charset="0"/>
                  </a:rPr>
                  <a:t>Pet entertainment</a:t>
                </a:r>
              </a:p>
            </p:txBody>
          </p:sp>
          <p:sp>
            <p:nvSpPr>
              <p:cNvPr id="170" name="TextBox 169">
                <a:extLst>
                  <a:ext uri="{FF2B5EF4-FFF2-40B4-BE49-F238E27FC236}">
                    <a16:creationId xmlns:a16="http://schemas.microsoft.com/office/drawing/2014/main" id="{A52CB154-95D3-5F4A-8648-75FB27631356}"/>
                  </a:ext>
                </a:extLst>
              </p:cNvPr>
              <p:cNvSpPr txBox="1"/>
              <p:nvPr/>
            </p:nvSpPr>
            <p:spPr>
              <a:xfrm>
                <a:off x="2999909" y="1726003"/>
                <a:ext cx="2590800" cy="1264972"/>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Keywords:</a:t>
                </a:r>
              </a:p>
              <a:p>
                <a:pPr algn="ctr"/>
                <a:r>
                  <a:rPr lang="en-US" sz="1200" dirty="0">
                    <a:solidFill>
                      <a:schemeClr val="bg1"/>
                    </a:solidFill>
                    <a:latin typeface="Avenir Next Medium" panose="020B0503020202020204" pitchFamily="34" charset="0"/>
                    <a:cs typeface="Arial" panose="020B0604020202020204" pitchFamily="34" charset="0"/>
                  </a:rPr>
                  <a:t>Best pet food</a:t>
                </a:r>
              </a:p>
              <a:p>
                <a:pPr algn="ctr"/>
                <a:r>
                  <a:rPr lang="en-US" sz="1200" dirty="0">
                    <a:solidFill>
                      <a:schemeClr val="bg1"/>
                    </a:solidFill>
                    <a:latin typeface="Avenir Next Medium" panose="020B0503020202020204" pitchFamily="34" charset="0"/>
                    <a:cs typeface="Arial" panose="020B0604020202020204" pitchFamily="34" charset="0"/>
                  </a:rPr>
                  <a:t>Quality pet food</a:t>
                </a:r>
              </a:p>
              <a:p>
                <a:pPr algn="ctr"/>
                <a:r>
                  <a:rPr lang="en-US" sz="1200" dirty="0">
                    <a:solidFill>
                      <a:schemeClr val="bg1"/>
                    </a:solidFill>
                    <a:latin typeface="Avenir Next Medium" panose="020B0503020202020204" pitchFamily="34" charset="0"/>
                    <a:cs typeface="Arial" panose="020B0604020202020204" pitchFamily="34" charset="0"/>
                  </a:rPr>
                  <a:t>Nutritional</a:t>
                </a:r>
              </a:p>
              <a:p>
                <a:pPr algn="ctr"/>
                <a:r>
                  <a:rPr lang="en-US" sz="1200" dirty="0">
                    <a:solidFill>
                      <a:schemeClr val="bg1"/>
                    </a:solidFill>
                    <a:latin typeface="Avenir Next Medium" panose="020B0503020202020204" pitchFamily="34" charset="0"/>
                    <a:cs typeface="Arial" panose="020B0604020202020204" pitchFamily="34" charset="0"/>
                  </a:rPr>
                  <a:t>Healthy</a:t>
                </a:r>
              </a:p>
            </p:txBody>
          </p:sp>
          <p:sp>
            <p:nvSpPr>
              <p:cNvPr id="171" name="TextBox 170">
                <a:extLst>
                  <a:ext uri="{FF2B5EF4-FFF2-40B4-BE49-F238E27FC236}">
                    <a16:creationId xmlns:a16="http://schemas.microsoft.com/office/drawing/2014/main" id="{DCD738B0-C0E1-9941-B099-57CF0D553239}"/>
                  </a:ext>
                </a:extLst>
              </p:cNvPr>
              <p:cNvSpPr txBox="1"/>
              <p:nvPr/>
            </p:nvSpPr>
            <p:spPr>
              <a:xfrm>
                <a:off x="5729871" y="1726003"/>
                <a:ext cx="2511226" cy="1034977"/>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Keywords: </a:t>
                </a:r>
              </a:p>
              <a:p>
                <a:pPr algn="ctr"/>
                <a:r>
                  <a:rPr lang="en-US" sz="1200" dirty="0">
                    <a:solidFill>
                      <a:schemeClr val="bg1"/>
                    </a:solidFill>
                    <a:latin typeface="Avenir Next Medium" panose="020B0503020202020204" pitchFamily="34" charset="0"/>
                    <a:cs typeface="Arial" panose="020B0604020202020204" pitchFamily="34" charset="0"/>
                  </a:rPr>
                  <a:t>Royal </a:t>
                </a:r>
                <a:r>
                  <a:rPr lang="en-US" sz="1200" dirty="0" err="1">
                    <a:solidFill>
                      <a:schemeClr val="bg1"/>
                    </a:solidFill>
                    <a:latin typeface="Avenir Next Medium" panose="020B0503020202020204" pitchFamily="34" charset="0"/>
                    <a:cs typeface="Arial" panose="020B0604020202020204" pitchFamily="34" charset="0"/>
                  </a:rPr>
                  <a:t>Canin</a:t>
                </a:r>
                <a:r>
                  <a:rPr lang="en-US" sz="1200" dirty="0">
                    <a:solidFill>
                      <a:schemeClr val="bg1"/>
                    </a:solidFill>
                    <a:latin typeface="Avenir Next Medium" panose="020B0503020202020204" pitchFamily="34" charset="0"/>
                    <a:cs typeface="Arial" panose="020B0604020202020204" pitchFamily="34" charset="0"/>
                  </a:rPr>
                  <a:t> Singapore</a:t>
                </a:r>
              </a:p>
              <a:p>
                <a:pPr algn="ctr"/>
                <a:r>
                  <a:rPr lang="en-US" sz="1200" dirty="0">
                    <a:solidFill>
                      <a:schemeClr val="bg1"/>
                    </a:solidFill>
                    <a:latin typeface="Avenir Next Medium" panose="020B0503020202020204" pitchFamily="34" charset="0"/>
                    <a:cs typeface="Arial" panose="020B0604020202020204" pitchFamily="34" charset="0"/>
                  </a:rPr>
                  <a:t>Pet food</a:t>
                </a:r>
              </a:p>
              <a:p>
                <a:pPr algn="ctr"/>
                <a:r>
                  <a:rPr lang="en-US" sz="1200" dirty="0" err="1">
                    <a:solidFill>
                      <a:schemeClr val="bg1"/>
                    </a:solidFill>
                    <a:latin typeface="Avenir Next Medium" panose="020B0503020202020204" pitchFamily="34" charset="0"/>
                    <a:cs typeface="Arial" panose="020B0604020202020204" pitchFamily="34" charset="0"/>
                  </a:rPr>
                  <a:t>Specialised</a:t>
                </a:r>
                <a:endParaRPr lang="en-US" sz="1200" dirty="0">
                  <a:solidFill>
                    <a:schemeClr val="bg1"/>
                  </a:solidFill>
                  <a:latin typeface="Avenir Next Medium" panose="020B0503020202020204" pitchFamily="34" charset="0"/>
                  <a:cs typeface="Arial" panose="020B0604020202020204" pitchFamily="34" charset="0"/>
                </a:endParaRPr>
              </a:p>
            </p:txBody>
          </p:sp>
          <p:sp>
            <p:nvSpPr>
              <p:cNvPr id="172" name="TextBox 171">
                <a:extLst>
                  <a:ext uri="{FF2B5EF4-FFF2-40B4-BE49-F238E27FC236}">
                    <a16:creationId xmlns:a16="http://schemas.microsoft.com/office/drawing/2014/main" id="{A22B1FAE-2196-174A-9BB5-66827BF5566E}"/>
                  </a:ext>
                </a:extLst>
              </p:cNvPr>
              <p:cNvSpPr txBox="1"/>
              <p:nvPr/>
            </p:nvSpPr>
            <p:spPr>
              <a:xfrm>
                <a:off x="8277040" y="1726003"/>
                <a:ext cx="3480141" cy="1264972"/>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Keywords:</a:t>
                </a:r>
              </a:p>
              <a:p>
                <a:pPr algn="ctr"/>
                <a:r>
                  <a:rPr lang="en-US" sz="1200" dirty="0">
                    <a:solidFill>
                      <a:schemeClr val="bg1"/>
                    </a:solidFill>
                    <a:latin typeface="Avenir Next Medium" panose="020B0503020202020204" pitchFamily="34" charset="0"/>
                    <a:cs typeface="Arial" panose="020B0604020202020204" pitchFamily="34" charset="0"/>
                  </a:rPr>
                  <a:t>Pet community</a:t>
                </a:r>
              </a:p>
              <a:p>
                <a:pPr algn="ctr"/>
                <a:r>
                  <a:rPr lang="en-US" sz="1200" dirty="0">
                    <a:solidFill>
                      <a:schemeClr val="bg1"/>
                    </a:solidFill>
                    <a:latin typeface="Avenir Next Medium" panose="020B0503020202020204" pitchFamily="34" charset="0"/>
                    <a:cs typeface="Arial" panose="020B0604020202020204" pitchFamily="34" charset="0"/>
                  </a:rPr>
                  <a:t>Pet care</a:t>
                </a:r>
              </a:p>
              <a:p>
                <a:pPr algn="ctr"/>
                <a:r>
                  <a:rPr lang="en-US" sz="1200" dirty="0">
                    <a:solidFill>
                      <a:schemeClr val="bg1"/>
                    </a:solidFill>
                    <a:latin typeface="Avenir Next Medium" panose="020B0503020202020204" pitchFamily="34" charset="0"/>
                    <a:cs typeface="Arial" panose="020B0604020202020204" pitchFamily="34" charset="0"/>
                  </a:rPr>
                  <a:t>Pet entertainment</a:t>
                </a:r>
              </a:p>
              <a:p>
                <a:pPr algn="ctr"/>
                <a:r>
                  <a:rPr lang="en-US" sz="1200" dirty="0">
                    <a:solidFill>
                      <a:schemeClr val="bg1"/>
                    </a:solidFill>
                    <a:latin typeface="Avenir Next Medium" panose="020B0503020202020204" pitchFamily="34" charset="0"/>
                    <a:cs typeface="Arial" panose="020B0604020202020204" pitchFamily="34" charset="0"/>
                  </a:rPr>
                  <a:t>Pet fun</a:t>
                </a:r>
              </a:p>
            </p:txBody>
          </p:sp>
          <p:sp>
            <p:nvSpPr>
              <p:cNvPr id="177" name="TextBox 176">
                <a:extLst>
                  <a:ext uri="{FF2B5EF4-FFF2-40B4-BE49-F238E27FC236}">
                    <a16:creationId xmlns:a16="http://schemas.microsoft.com/office/drawing/2014/main" id="{50B1B917-2525-EE4D-BCFF-0349F79EDED7}"/>
                  </a:ext>
                </a:extLst>
              </p:cNvPr>
              <p:cNvSpPr txBox="1"/>
              <p:nvPr/>
            </p:nvSpPr>
            <p:spPr>
              <a:xfrm>
                <a:off x="1582371" y="5832491"/>
                <a:ext cx="2656959" cy="1494967"/>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Example:</a:t>
                </a:r>
              </a:p>
              <a:p>
                <a:pPr algn="ctr"/>
                <a:r>
                  <a:rPr lang="en-US" sz="1200" dirty="0">
                    <a:solidFill>
                      <a:schemeClr val="bg1"/>
                    </a:solidFill>
                    <a:latin typeface="Avenir Next Medium" panose="020B0503020202020204" pitchFamily="34" charset="0"/>
                    <a:cs typeface="Arial" panose="020B0604020202020204" pitchFamily="34" charset="0"/>
                  </a:rPr>
                  <a:t>Paid ad to appear on</a:t>
                </a:r>
              </a:p>
              <a:p>
                <a:pPr algn="ctr"/>
                <a:r>
                  <a:rPr lang="en-US" sz="1200" dirty="0">
                    <a:solidFill>
                      <a:schemeClr val="bg1"/>
                    </a:solidFill>
                    <a:latin typeface="Avenir Next Medium" panose="020B0503020202020204" pitchFamily="34" charset="0"/>
                    <a:cs typeface="Arial" panose="020B0604020202020204" pitchFamily="34" charset="0"/>
                  </a:rPr>
                  <a:t>on evenings and full weekends  when Mica and Mark conduct their  digital search</a:t>
                </a:r>
              </a:p>
            </p:txBody>
          </p:sp>
          <p:sp>
            <p:nvSpPr>
              <p:cNvPr id="180" name="TextBox 179">
                <a:extLst>
                  <a:ext uri="{FF2B5EF4-FFF2-40B4-BE49-F238E27FC236}">
                    <a16:creationId xmlns:a16="http://schemas.microsoft.com/office/drawing/2014/main" id="{0205917D-FDA1-5049-B0AD-02785AC5AF08}"/>
                  </a:ext>
                </a:extLst>
              </p:cNvPr>
              <p:cNvSpPr txBox="1"/>
              <p:nvPr/>
            </p:nvSpPr>
            <p:spPr>
              <a:xfrm>
                <a:off x="6868941" y="5832491"/>
                <a:ext cx="3172454" cy="1264972"/>
              </a:xfrm>
              <a:prstGeom prst="rect">
                <a:avLst/>
              </a:prstGeom>
              <a:noFill/>
            </p:spPr>
            <p:txBody>
              <a:bodyPr wrap="square" rtlCol="0">
                <a:spAutoFit/>
              </a:bodyPr>
              <a:lstStyle/>
              <a:p>
                <a:pPr algn="ctr"/>
                <a:r>
                  <a:rPr lang="en-US" sz="1200" dirty="0">
                    <a:solidFill>
                      <a:schemeClr val="bg1"/>
                    </a:solidFill>
                    <a:latin typeface="Avenir Next Medium" panose="020B0503020202020204" pitchFamily="34" charset="0"/>
                    <a:cs typeface="Arial" panose="020B0604020202020204" pitchFamily="34" charset="0"/>
                  </a:rPr>
                  <a:t>Example:</a:t>
                </a:r>
              </a:p>
              <a:p>
                <a:pPr algn="ctr"/>
                <a:r>
                  <a:rPr lang="en-US" sz="1200" dirty="0">
                    <a:solidFill>
                      <a:schemeClr val="bg1"/>
                    </a:solidFill>
                    <a:latin typeface="Avenir Next Medium" panose="020B0503020202020204" pitchFamily="34" charset="0"/>
                    <a:cs typeface="Arial" panose="020B0604020202020204" pitchFamily="34" charset="0"/>
                  </a:rPr>
                  <a:t>Paid ad to appear on the search when Mica and Mark are within the vicinity of a pet store carrying Royal </a:t>
                </a:r>
                <a:r>
                  <a:rPr lang="en-US" sz="1200" dirty="0" err="1">
                    <a:solidFill>
                      <a:schemeClr val="bg1"/>
                    </a:solidFill>
                    <a:latin typeface="Avenir Next Medium" panose="020B0503020202020204" pitchFamily="34" charset="0"/>
                    <a:cs typeface="Arial" panose="020B0604020202020204" pitchFamily="34" charset="0"/>
                  </a:rPr>
                  <a:t>Canin</a:t>
                </a:r>
                <a:r>
                  <a:rPr lang="en-US" sz="1200" dirty="0">
                    <a:solidFill>
                      <a:schemeClr val="bg1"/>
                    </a:solidFill>
                    <a:latin typeface="Avenir Next Medium" panose="020B0503020202020204" pitchFamily="34" charset="0"/>
                    <a:cs typeface="Arial" panose="020B0604020202020204" pitchFamily="34" charset="0"/>
                  </a:rPr>
                  <a:t> products and events</a:t>
                </a:r>
              </a:p>
            </p:txBody>
          </p:sp>
          <p:sp>
            <p:nvSpPr>
              <p:cNvPr id="181" name="Rectangle 180">
                <a:extLst>
                  <a:ext uri="{FF2B5EF4-FFF2-40B4-BE49-F238E27FC236}">
                    <a16:creationId xmlns:a16="http://schemas.microsoft.com/office/drawing/2014/main" id="{0074673D-67DD-E94F-8EFB-1E6B12F16A8A}"/>
                  </a:ext>
                </a:extLst>
              </p:cNvPr>
              <p:cNvSpPr/>
              <p:nvPr/>
            </p:nvSpPr>
            <p:spPr>
              <a:xfrm>
                <a:off x="-1" y="1130631"/>
                <a:ext cx="12192000" cy="553643"/>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92262E"/>
                  </a:solidFill>
                </a:endParaRPr>
              </a:p>
            </p:txBody>
          </p:sp>
          <p:sp>
            <p:nvSpPr>
              <p:cNvPr id="182" name="TextBox 181">
                <a:extLst>
                  <a:ext uri="{FF2B5EF4-FFF2-40B4-BE49-F238E27FC236}">
                    <a16:creationId xmlns:a16="http://schemas.microsoft.com/office/drawing/2014/main" id="{6C1C50A4-FA66-7E49-8C9D-B56A4207986A}"/>
                  </a:ext>
                </a:extLst>
              </p:cNvPr>
              <p:cNvSpPr txBox="1"/>
              <p:nvPr/>
            </p:nvSpPr>
            <p:spPr>
              <a:xfrm>
                <a:off x="1384064" y="1223874"/>
                <a:ext cx="633285" cy="383325"/>
              </a:xfrm>
              <a:prstGeom prst="rect">
                <a:avLst/>
              </a:prstGeom>
              <a:noFill/>
            </p:spPr>
            <p:txBody>
              <a:bodyPr wrap="none" rtlCol="0">
                <a:spAutoFit/>
              </a:bodyPr>
              <a:lstStyle/>
              <a:p>
                <a:r>
                  <a:rPr lang="en-US" sz="1400" b="1" dirty="0">
                    <a:solidFill>
                      <a:srgbClr val="002060"/>
                    </a:solidFill>
                    <a:latin typeface="Avenir Next" panose="020B0503020202020204" pitchFamily="34" charset="0"/>
                    <a:cs typeface="Arial" panose="020B0604020202020204" pitchFamily="34" charset="0"/>
                  </a:rPr>
                  <a:t>SEE</a:t>
                </a:r>
              </a:p>
            </p:txBody>
          </p:sp>
          <p:sp>
            <p:nvSpPr>
              <p:cNvPr id="183" name="TextBox 182">
                <a:extLst>
                  <a:ext uri="{FF2B5EF4-FFF2-40B4-BE49-F238E27FC236}">
                    <a16:creationId xmlns:a16="http://schemas.microsoft.com/office/drawing/2014/main" id="{71EB3EBB-F6DB-E742-9AA6-600339086BE4}"/>
                  </a:ext>
                </a:extLst>
              </p:cNvPr>
              <p:cNvSpPr txBox="1"/>
              <p:nvPr/>
            </p:nvSpPr>
            <p:spPr>
              <a:xfrm>
                <a:off x="3901675" y="1223874"/>
                <a:ext cx="938747" cy="383325"/>
              </a:xfrm>
              <a:prstGeom prst="rect">
                <a:avLst/>
              </a:prstGeom>
              <a:noFill/>
            </p:spPr>
            <p:txBody>
              <a:bodyPr wrap="none" rtlCol="0">
                <a:spAutoFit/>
              </a:bodyPr>
              <a:lstStyle/>
              <a:p>
                <a:r>
                  <a:rPr lang="en-US" sz="1400" b="1" dirty="0">
                    <a:solidFill>
                      <a:schemeClr val="accent2"/>
                    </a:solidFill>
                    <a:latin typeface="Avenir Next" panose="020B0503020202020204" pitchFamily="34" charset="0"/>
                    <a:cs typeface="Arial" panose="020B0604020202020204" pitchFamily="34" charset="0"/>
                  </a:rPr>
                  <a:t>THINK</a:t>
                </a:r>
              </a:p>
            </p:txBody>
          </p:sp>
          <p:sp>
            <p:nvSpPr>
              <p:cNvPr id="184" name="TextBox 183">
                <a:extLst>
                  <a:ext uri="{FF2B5EF4-FFF2-40B4-BE49-F238E27FC236}">
                    <a16:creationId xmlns:a16="http://schemas.microsoft.com/office/drawing/2014/main" id="{14762CF7-B541-0B46-BFD0-EB1C93C078D0}"/>
                  </a:ext>
                </a:extLst>
              </p:cNvPr>
              <p:cNvSpPr txBox="1"/>
              <p:nvPr/>
            </p:nvSpPr>
            <p:spPr>
              <a:xfrm>
                <a:off x="6656356" y="1223874"/>
                <a:ext cx="593354" cy="383325"/>
              </a:xfrm>
              <a:prstGeom prst="rect">
                <a:avLst/>
              </a:prstGeom>
              <a:noFill/>
            </p:spPr>
            <p:txBody>
              <a:bodyPr wrap="none" rtlCol="0">
                <a:spAutoFit/>
              </a:bodyPr>
              <a:lstStyle/>
              <a:p>
                <a:r>
                  <a:rPr lang="en-US" sz="1400" b="1" dirty="0">
                    <a:solidFill>
                      <a:srgbClr val="941651"/>
                    </a:solidFill>
                    <a:latin typeface="Avenir Next" panose="020B0503020202020204" pitchFamily="34" charset="0"/>
                    <a:cs typeface="Arial" panose="020B0604020202020204" pitchFamily="34" charset="0"/>
                  </a:rPr>
                  <a:t>DO</a:t>
                </a:r>
              </a:p>
            </p:txBody>
          </p:sp>
          <p:sp>
            <p:nvSpPr>
              <p:cNvPr id="185" name="TextBox 184">
                <a:extLst>
                  <a:ext uri="{FF2B5EF4-FFF2-40B4-BE49-F238E27FC236}">
                    <a16:creationId xmlns:a16="http://schemas.microsoft.com/office/drawing/2014/main" id="{8DBFF031-BA8F-7F47-9A94-705F1DBB05EB}"/>
                  </a:ext>
                </a:extLst>
              </p:cNvPr>
              <p:cNvSpPr txBox="1"/>
              <p:nvPr/>
            </p:nvSpPr>
            <p:spPr>
              <a:xfrm>
                <a:off x="9208462" y="1223874"/>
                <a:ext cx="832933" cy="383325"/>
              </a:xfrm>
              <a:prstGeom prst="rect">
                <a:avLst/>
              </a:prstGeom>
              <a:noFill/>
            </p:spPr>
            <p:txBody>
              <a:bodyPr wrap="none" rtlCol="0">
                <a:spAutoFit/>
              </a:bodyPr>
              <a:lstStyle/>
              <a:p>
                <a:r>
                  <a:rPr lang="en-US" sz="1400" b="1" dirty="0">
                    <a:solidFill>
                      <a:srgbClr val="C00000"/>
                    </a:solidFill>
                    <a:latin typeface="Avenir Next" panose="020B0503020202020204" pitchFamily="34" charset="0"/>
                    <a:cs typeface="Arial" panose="020B0604020202020204" pitchFamily="34" charset="0"/>
                  </a:rPr>
                  <a:t>CARE</a:t>
                </a:r>
              </a:p>
            </p:txBody>
          </p:sp>
          <p:grpSp>
            <p:nvGrpSpPr>
              <p:cNvPr id="186" name="Group 185">
                <a:extLst>
                  <a:ext uri="{FF2B5EF4-FFF2-40B4-BE49-F238E27FC236}">
                    <a16:creationId xmlns:a16="http://schemas.microsoft.com/office/drawing/2014/main" id="{8EC5260B-642E-7F42-8DCD-A79D68BB5D84}"/>
                  </a:ext>
                </a:extLst>
              </p:cNvPr>
              <p:cNvGrpSpPr/>
              <p:nvPr/>
            </p:nvGrpSpPr>
            <p:grpSpPr>
              <a:xfrm>
                <a:off x="2921000" y="1684274"/>
                <a:ext cx="5331550" cy="6310357"/>
                <a:chOff x="2921000" y="1105009"/>
                <a:chExt cx="5331550" cy="7016882"/>
              </a:xfrm>
            </p:grpSpPr>
            <p:cxnSp>
              <p:nvCxnSpPr>
                <p:cNvPr id="187" name="Straight Connector 186">
                  <a:extLst>
                    <a:ext uri="{FF2B5EF4-FFF2-40B4-BE49-F238E27FC236}">
                      <a16:creationId xmlns:a16="http://schemas.microsoft.com/office/drawing/2014/main" id="{5BBCFF59-F61C-BF4C-B1B8-21CB65AF9069}"/>
                    </a:ext>
                  </a:extLst>
                </p:cNvPr>
                <p:cNvCxnSpPr>
                  <a:cxnSpLocks/>
                </p:cNvCxnSpPr>
                <p:nvPr/>
              </p:nvCxnSpPr>
              <p:spPr>
                <a:xfrm>
                  <a:off x="2921000" y="1133258"/>
                  <a:ext cx="0" cy="3944116"/>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5A1F69F-A54F-FB4A-8613-A09F589294EC}"/>
                    </a:ext>
                  </a:extLst>
                </p:cNvPr>
                <p:cNvCxnSpPr>
                  <a:cxnSpLocks/>
                </p:cNvCxnSpPr>
                <p:nvPr/>
              </p:nvCxnSpPr>
              <p:spPr>
                <a:xfrm flipH="1">
                  <a:off x="5633996" y="1105009"/>
                  <a:ext cx="26669" cy="7016882"/>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F4BE2B4-6BC2-3B48-8D0D-9FEE60A5C66F}"/>
                    </a:ext>
                  </a:extLst>
                </p:cNvPr>
                <p:cNvCxnSpPr>
                  <a:cxnSpLocks/>
                </p:cNvCxnSpPr>
                <p:nvPr/>
              </p:nvCxnSpPr>
              <p:spPr>
                <a:xfrm>
                  <a:off x="8242300" y="1133258"/>
                  <a:ext cx="10250" cy="3944116"/>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90" name="Group 189">
              <a:extLst>
                <a:ext uri="{FF2B5EF4-FFF2-40B4-BE49-F238E27FC236}">
                  <a16:creationId xmlns:a16="http://schemas.microsoft.com/office/drawing/2014/main" id="{C005732B-B5F7-1340-831B-A74F1F0F2076}"/>
                </a:ext>
              </a:extLst>
            </p:cNvPr>
            <p:cNvGrpSpPr/>
            <p:nvPr/>
          </p:nvGrpSpPr>
          <p:grpSpPr>
            <a:xfrm>
              <a:off x="-9927290" y="9556414"/>
              <a:ext cx="9715945" cy="1734521"/>
              <a:chOff x="0" y="2847609"/>
              <a:chExt cx="12191999" cy="2176554"/>
            </a:xfrm>
          </p:grpSpPr>
          <p:sp>
            <p:nvSpPr>
              <p:cNvPr id="191" name="Rectangle 190">
                <a:extLst>
                  <a:ext uri="{FF2B5EF4-FFF2-40B4-BE49-F238E27FC236}">
                    <a16:creationId xmlns:a16="http://schemas.microsoft.com/office/drawing/2014/main" id="{BDAC8B97-5E39-FA40-9780-02E0AAE0BA78}"/>
                  </a:ext>
                </a:extLst>
              </p:cNvPr>
              <p:cNvSpPr/>
              <p:nvPr/>
            </p:nvSpPr>
            <p:spPr>
              <a:xfrm>
                <a:off x="0" y="2847609"/>
                <a:ext cx="12191999" cy="2176554"/>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92" name="TextBox 191">
                <a:extLst>
                  <a:ext uri="{FF2B5EF4-FFF2-40B4-BE49-F238E27FC236}">
                    <a16:creationId xmlns:a16="http://schemas.microsoft.com/office/drawing/2014/main" id="{1CE3D225-5789-0B41-89F0-EF9FB522B5BA}"/>
                  </a:ext>
                </a:extLst>
              </p:cNvPr>
              <p:cNvSpPr txBox="1"/>
              <p:nvPr/>
            </p:nvSpPr>
            <p:spPr>
              <a:xfrm>
                <a:off x="5791958" y="3031671"/>
                <a:ext cx="2264857" cy="1931059"/>
              </a:xfrm>
              <a:prstGeom prst="rect">
                <a:avLst/>
              </a:prstGeom>
              <a:noFill/>
            </p:spPr>
            <p:txBody>
              <a:bodyPr wrap="square" rtlCol="0">
                <a:spAutoFit/>
              </a:bodyPr>
              <a:lstStyle/>
              <a:p>
                <a:r>
                  <a:rPr lang="en-US" sz="800" b="1" dirty="0">
                    <a:solidFill>
                      <a:srgbClr val="941651"/>
                    </a:solidFill>
                    <a:latin typeface="Avenir Next Medium" panose="020B0503020202020204" pitchFamily="34" charset="0"/>
                    <a:cs typeface="Arial" panose="020B0604020202020204" pitchFamily="34" charset="0"/>
                  </a:rPr>
                  <a:t>Royal </a:t>
                </a:r>
                <a:r>
                  <a:rPr lang="en-US" sz="800" b="1" dirty="0" err="1">
                    <a:solidFill>
                      <a:srgbClr val="941651"/>
                    </a:solidFill>
                    <a:latin typeface="Avenir Next Medium" panose="020B0503020202020204" pitchFamily="34" charset="0"/>
                    <a:cs typeface="Arial" panose="020B0604020202020204" pitchFamily="34" charset="0"/>
                  </a:rPr>
                  <a:t>Canin</a:t>
                </a:r>
                <a:r>
                  <a:rPr lang="en-US" sz="800" b="1" dirty="0">
                    <a:solidFill>
                      <a:srgbClr val="941651"/>
                    </a:solidFill>
                    <a:latin typeface="Avenir Next Medium" panose="020B0503020202020204" pitchFamily="34" charset="0"/>
                    <a:cs typeface="Arial" panose="020B0604020202020204" pitchFamily="34" charset="0"/>
                  </a:rPr>
                  <a:t> | Promo Tailored Pet Food </a:t>
                </a:r>
              </a:p>
              <a:p>
                <a:r>
                  <a:rPr lang="en-US" sz="600" dirty="0" err="1">
                    <a:solidFill>
                      <a:srgbClr val="941651"/>
                    </a:solidFill>
                    <a:latin typeface="Avenir Next Medium" panose="020B0503020202020204" pitchFamily="34" charset="0"/>
                    <a:cs typeface="Arial" panose="020B0604020202020204" pitchFamily="34" charset="0"/>
                  </a:rPr>
                  <a:t>royalcanin.sg</a:t>
                </a:r>
                <a:r>
                  <a:rPr lang="en-US" sz="600" dirty="0">
                    <a:solidFill>
                      <a:srgbClr val="941651"/>
                    </a:solidFill>
                    <a:latin typeface="Avenir Next Medium" panose="020B0503020202020204" pitchFamily="34" charset="0"/>
                    <a:cs typeface="Arial" panose="020B0604020202020204" pitchFamily="34" charset="0"/>
                  </a:rPr>
                  <a:t>/products/</a:t>
                </a:r>
                <a:r>
                  <a:rPr lang="en-US" sz="600" dirty="0" err="1">
                    <a:solidFill>
                      <a:srgbClr val="941651"/>
                    </a:solidFill>
                    <a:latin typeface="Avenir Next Medium" panose="020B0503020202020204" pitchFamily="34" charset="0"/>
                    <a:cs typeface="Arial" panose="020B0604020202020204" pitchFamily="34" charset="0"/>
                  </a:rPr>
                  <a:t>onlinestore</a:t>
                </a:r>
                <a:endParaRPr lang="en-US" sz="600" dirty="0">
                  <a:solidFill>
                    <a:srgbClr val="941651"/>
                  </a:solidFill>
                  <a:latin typeface="Avenir Next Medium" panose="020B0503020202020204" pitchFamily="34" charset="0"/>
                  <a:cs typeface="Arial" panose="020B0604020202020204" pitchFamily="34" charset="0"/>
                </a:endParaRPr>
              </a:p>
              <a:p>
                <a:endParaRPr lang="en-US" sz="800" dirty="0">
                  <a:solidFill>
                    <a:srgbClr val="941651"/>
                  </a:solidFill>
                  <a:latin typeface="Avenir Next Medium" panose="020B0503020202020204" pitchFamily="34" charset="0"/>
                  <a:cs typeface="Arial" panose="020B0604020202020204" pitchFamily="34" charset="0"/>
                </a:endParaRPr>
              </a:p>
              <a:p>
                <a:r>
                  <a:rPr lang="en-US" sz="800" dirty="0">
                    <a:solidFill>
                      <a:srgbClr val="941651"/>
                    </a:solidFill>
                    <a:latin typeface="Avenir Next Medium" panose="020B0503020202020204" pitchFamily="34" charset="0"/>
                    <a:cs typeface="Arial" panose="020B0604020202020204" pitchFamily="34" charset="0"/>
                  </a:rPr>
                  <a:t>Affordable, customized, tailored pet product. Available at a store near you.</a:t>
                </a:r>
              </a:p>
              <a:p>
                <a:endParaRPr lang="en-US" sz="800" dirty="0">
                  <a:solidFill>
                    <a:srgbClr val="941651"/>
                  </a:solidFill>
                  <a:latin typeface="Avenir Next Medium" panose="020B0503020202020204" pitchFamily="34" charset="0"/>
                  <a:cs typeface="Arial" panose="020B0604020202020204" pitchFamily="34" charset="0"/>
                </a:endParaRPr>
              </a:p>
              <a:p>
                <a:r>
                  <a:rPr lang="en-US" sz="800" dirty="0">
                    <a:solidFill>
                      <a:srgbClr val="941651"/>
                    </a:solidFill>
                    <a:latin typeface="Avenir Next Medium" panose="020B0503020202020204" pitchFamily="34" charset="0"/>
                    <a:cs typeface="Arial" panose="020B0604020202020204" pitchFamily="34" charset="0"/>
                  </a:rPr>
                  <a:t>Store Locator	Products</a:t>
                </a:r>
              </a:p>
              <a:p>
                <a:r>
                  <a:rPr lang="en-US" sz="800" dirty="0">
                    <a:solidFill>
                      <a:srgbClr val="941651"/>
                    </a:solidFill>
                    <a:latin typeface="Avenir Next Medium" panose="020B0503020202020204" pitchFamily="34" charset="0"/>
                    <a:cs typeface="Arial" panose="020B0604020202020204" pitchFamily="34" charset="0"/>
                  </a:rPr>
                  <a:t>Read Reviews	Community</a:t>
                </a:r>
              </a:p>
              <a:p>
                <a:endParaRPr lang="en-US" sz="800" dirty="0">
                  <a:solidFill>
                    <a:srgbClr val="941651"/>
                  </a:solidFill>
                  <a:latin typeface="Avenir Next Medium" panose="020B0503020202020204" pitchFamily="34" charset="0"/>
                  <a:cs typeface="Arial" panose="020B0604020202020204" pitchFamily="34" charset="0"/>
                </a:endParaRPr>
              </a:p>
              <a:p>
                <a:r>
                  <a:rPr lang="en-US" sz="800" dirty="0">
                    <a:solidFill>
                      <a:srgbClr val="941651"/>
                    </a:solidFill>
                    <a:latin typeface="Avenir Next Medium" panose="020B0503020202020204" pitchFamily="34" charset="0"/>
                    <a:cs typeface="Arial" panose="020B0604020202020204" pitchFamily="34" charset="0"/>
                  </a:rPr>
                  <a:t>Distributor Serangoon</a:t>
                </a:r>
              </a:p>
            </p:txBody>
          </p:sp>
          <p:sp>
            <p:nvSpPr>
              <p:cNvPr id="193" name="TextBox 192">
                <a:extLst>
                  <a:ext uri="{FF2B5EF4-FFF2-40B4-BE49-F238E27FC236}">
                    <a16:creationId xmlns:a16="http://schemas.microsoft.com/office/drawing/2014/main" id="{99ED80AF-272A-8A42-8685-A4A5A9D37E56}"/>
                  </a:ext>
                </a:extLst>
              </p:cNvPr>
              <p:cNvSpPr txBox="1"/>
              <p:nvPr/>
            </p:nvSpPr>
            <p:spPr>
              <a:xfrm>
                <a:off x="203177" y="3038485"/>
                <a:ext cx="2479608" cy="1622090"/>
              </a:xfrm>
              <a:prstGeom prst="rect">
                <a:avLst/>
              </a:prstGeom>
              <a:noFill/>
            </p:spPr>
            <p:txBody>
              <a:bodyPr wrap="square" rtlCol="0">
                <a:spAutoFit/>
              </a:bodyPr>
              <a:lstStyle/>
              <a:p>
                <a:r>
                  <a:rPr lang="en-US" sz="800" b="1" dirty="0">
                    <a:solidFill>
                      <a:srgbClr val="002060"/>
                    </a:solidFill>
                    <a:latin typeface="Avenir Next Medium" panose="020B0503020202020204" pitchFamily="34" charset="0"/>
                    <a:cs typeface="Arial" panose="020B0604020202020204" pitchFamily="34" charset="0"/>
                  </a:rPr>
                  <a:t>Royal </a:t>
                </a:r>
                <a:r>
                  <a:rPr lang="en-US" sz="800" b="1" dirty="0" err="1">
                    <a:solidFill>
                      <a:srgbClr val="002060"/>
                    </a:solidFill>
                    <a:latin typeface="Avenir Next Medium" panose="020B0503020202020204" pitchFamily="34" charset="0"/>
                    <a:cs typeface="Arial" panose="020B0604020202020204" pitchFamily="34" charset="0"/>
                  </a:rPr>
                  <a:t>Canin</a:t>
                </a:r>
                <a:r>
                  <a:rPr lang="en-US" sz="800" b="1" dirty="0">
                    <a:solidFill>
                      <a:srgbClr val="002060"/>
                    </a:solidFill>
                    <a:latin typeface="Avenir Next Medium" panose="020B0503020202020204" pitchFamily="34" charset="0"/>
                    <a:cs typeface="Arial" panose="020B0604020202020204" pitchFamily="34" charset="0"/>
                  </a:rPr>
                  <a:t> | Cute Pet World</a:t>
                </a:r>
              </a:p>
              <a:p>
                <a:r>
                  <a:rPr lang="en-US" sz="600" dirty="0" err="1">
                    <a:solidFill>
                      <a:srgbClr val="002060"/>
                    </a:solidFill>
                    <a:latin typeface="Avenir Next Medium" panose="020B0503020202020204" pitchFamily="34" charset="0"/>
                    <a:cs typeface="Arial" panose="020B0604020202020204" pitchFamily="34" charset="0"/>
                  </a:rPr>
                  <a:t>royalcanin.sg</a:t>
                </a:r>
                <a:r>
                  <a:rPr lang="en-US" sz="600" dirty="0">
                    <a:solidFill>
                      <a:srgbClr val="002060"/>
                    </a:solidFill>
                    <a:latin typeface="Avenir Next Medium" panose="020B0503020202020204" pitchFamily="34" charset="0"/>
                    <a:cs typeface="Arial" panose="020B0604020202020204" pitchFamily="34" charset="0"/>
                  </a:rPr>
                  <a:t>/breeds</a:t>
                </a:r>
              </a:p>
              <a:p>
                <a:endParaRPr lang="en-US" sz="800" dirty="0">
                  <a:solidFill>
                    <a:srgbClr val="002060"/>
                  </a:solidFill>
                  <a:latin typeface="Avenir Next Medium" panose="020B0503020202020204" pitchFamily="34" charset="0"/>
                  <a:cs typeface="Arial" panose="020B0604020202020204" pitchFamily="34" charset="0"/>
                </a:endParaRPr>
              </a:p>
              <a:p>
                <a:r>
                  <a:rPr lang="en-US" sz="800" dirty="0">
                    <a:solidFill>
                      <a:srgbClr val="002060"/>
                    </a:solidFill>
                    <a:latin typeface="Avenir Next Medium" panose="020B0503020202020204" pitchFamily="34" charset="0"/>
                    <a:cs typeface="Arial" panose="020B0604020202020204" pitchFamily="34" charset="0"/>
                  </a:rPr>
                  <a:t>Be in a great company of cats and dogs. Explore the pet world with us!</a:t>
                </a:r>
              </a:p>
              <a:p>
                <a:endParaRPr lang="en-US" sz="800" dirty="0">
                  <a:solidFill>
                    <a:srgbClr val="002060"/>
                  </a:solidFill>
                  <a:latin typeface="Avenir Next Medium" panose="020B0503020202020204" pitchFamily="34" charset="0"/>
                  <a:cs typeface="Arial" panose="020B0604020202020204" pitchFamily="34" charset="0"/>
                </a:endParaRPr>
              </a:p>
              <a:p>
                <a:r>
                  <a:rPr lang="en-US" sz="800" dirty="0">
                    <a:solidFill>
                      <a:srgbClr val="002060"/>
                    </a:solidFill>
                    <a:latin typeface="Avenir Next Medium" panose="020B0503020202020204" pitchFamily="34" charset="0"/>
                    <a:cs typeface="Arial" panose="020B0604020202020204" pitchFamily="34" charset="0"/>
                  </a:rPr>
                  <a:t>Different Breeds	Sustainability</a:t>
                </a:r>
              </a:p>
              <a:p>
                <a:r>
                  <a:rPr lang="en-US" sz="800" dirty="0">
                    <a:solidFill>
                      <a:srgbClr val="002060"/>
                    </a:solidFill>
                    <a:latin typeface="Avenir Next Medium" panose="020B0503020202020204" pitchFamily="34" charset="0"/>
                    <a:cs typeface="Arial" panose="020B0604020202020204" pitchFamily="34" charset="0"/>
                  </a:rPr>
                  <a:t>About Us	Community</a:t>
                </a:r>
              </a:p>
              <a:p>
                <a:endParaRPr lang="en-US" sz="800" dirty="0">
                  <a:solidFill>
                    <a:srgbClr val="002060"/>
                  </a:solidFill>
                  <a:latin typeface="Avenir Next Medium" panose="020B0503020202020204" pitchFamily="34" charset="0"/>
                  <a:cs typeface="Arial" panose="020B0604020202020204" pitchFamily="34" charset="0"/>
                </a:endParaRPr>
              </a:p>
              <a:p>
                <a:r>
                  <a:rPr lang="en-US" sz="800" dirty="0">
                    <a:solidFill>
                      <a:srgbClr val="002060"/>
                    </a:solidFill>
                    <a:latin typeface="Avenir Next Medium" panose="020B0503020202020204" pitchFamily="34" charset="0"/>
                    <a:cs typeface="Arial" panose="020B0604020202020204" pitchFamily="34" charset="0"/>
                  </a:rPr>
                  <a:t>Email: </a:t>
                </a:r>
                <a:r>
                  <a:rPr lang="en-US" sz="800" dirty="0" err="1">
                    <a:solidFill>
                      <a:srgbClr val="002060"/>
                    </a:solidFill>
                    <a:latin typeface="Avenir Next Medium" panose="020B0503020202020204" pitchFamily="34" charset="0"/>
                    <a:cs typeface="Arial" panose="020B0604020202020204" pitchFamily="34" charset="0"/>
                  </a:rPr>
                  <a:t>info@royalcanin.com.sg</a:t>
                </a:r>
                <a:endParaRPr lang="en-US" sz="800" dirty="0">
                  <a:solidFill>
                    <a:srgbClr val="002060"/>
                  </a:solidFill>
                  <a:latin typeface="Avenir Next Medium" panose="020B0503020202020204" pitchFamily="34" charset="0"/>
                  <a:cs typeface="Arial" panose="020B0604020202020204" pitchFamily="34" charset="0"/>
                </a:endParaRPr>
              </a:p>
            </p:txBody>
          </p:sp>
          <p:sp>
            <p:nvSpPr>
              <p:cNvPr id="194" name="TextBox 193">
                <a:extLst>
                  <a:ext uri="{FF2B5EF4-FFF2-40B4-BE49-F238E27FC236}">
                    <a16:creationId xmlns:a16="http://schemas.microsoft.com/office/drawing/2014/main" id="{64AC66B5-BBD9-AB45-BB92-086A0237F6CB}"/>
                  </a:ext>
                </a:extLst>
              </p:cNvPr>
              <p:cNvSpPr txBox="1"/>
              <p:nvPr/>
            </p:nvSpPr>
            <p:spPr>
              <a:xfrm>
                <a:off x="3089836" y="3038485"/>
                <a:ext cx="2555286" cy="1622090"/>
              </a:xfrm>
              <a:prstGeom prst="rect">
                <a:avLst/>
              </a:prstGeom>
              <a:noFill/>
            </p:spPr>
            <p:txBody>
              <a:bodyPr wrap="square" rtlCol="0">
                <a:spAutoFit/>
              </a:bodyPr>
              <a:lstStyle/>
              <a:p>
                <a:r>
                  <a:rPr lang="en-US" sz="800" b="1" dirty="0">
                    <a:solidFill>
                      <a:schemeClr val="accent2"/>
                    </a:solidFill>
                    <a:latin typeface="Avenir Next Medium" panose="020B0503020202020204" pitchFamily="34" charset="0"/>
                    <a:cs typeface="Arial" panose="020B0604020202020204" pitchFamily="34" charset="0"/>
                  </a:rPr>
                  <a:t>Royal </a:t>
                </a:r>
                <a:r>
                  <a:rPr lang="en-US" sz="800" b="1" dirty="0" err="1">
                    <a:solidFill>
                      <a:schemeClr val="accent2"/>
                    </a:solidFill>
                    <a:latin typeface="Avenir Next Medium" panose="020B0503020202020204" pitchFamily="34" charset="0"/>
                    <a:cs typeface="Arial" panose="020B0604020202020204" pitchFamily="34" charset="0"/>
                  </a:rPr>
                  <a:t>Canin</a:t>
                </a:r>
                <a:r>
                  <a:rPr lang="en-US" sz="800" b="1" dirty="0">
                    <a:solidFill>
                      <a:schemeClr val="accent2"/>
                    </a:solidFill>
                    <a:latin typeface="Avenir Next Medium" panose="020B0503020202020204" pitchFamily="34" charset="0"/>
                    <a:cs typeface="Arial" panose="020B0604020202020204" pitchFamily="34" charset="0"/>
                  </a:rPr>
                  <a:t> | Healthy Pet Food</a:t>
                </a:r>
              </a:p>
              <a:p>
                <a:r>
                  <a:rPr lang="en-US" sz="600" dirty="0" err="1">
                    <a:solidFill>
                      <a:schemeClr val="accent2"/>
                    </a:solidFill>
                    <a:latin typeface="Avenir Next Medium" panose="020B0503020202020204" pitchFamily="34" charset="0"/>
                    <a:cs typeface="Arial" panose="020B0604020202020204" pitchFamily="34" charset="0"/>
                  </a:rPr>
                  <a:t>royalcanin.sg</a:t>
                </a:r>
                <a:r>
                  <a:rPr lang="en-US" sz="600" dirty="0">
                    <a:solidFill>
                      <a:schemeClr val="accent2"/>
                    </a:solidFill>
                    <a:latin typeface="Avenir Next Medium" panose="020B0503020202020204" pitchFamily="34" charset="0"/>
                    <a:cs typeface="Arial" panose="020B0604020202020204" pitchFamily="34" charset="0"/>
                  </a:rPr>
                  <a:t>/products</a:t>
                </a:r>
              </a:p>
              <a:p>
                <a:endParaRPr lang="en-US" sz="800" dirty="0">
                  <a:solidFill>
                    <a:schemeClr val="accent2"/>
                  </a:solidFill>
                  <a:latin typeface="Avenir Next Medium" panose="020B0503020202020204" pitchFamily="34" charset="0"/>
                  <a:cs typeface="Arial" panose="020B0604020202020204" pitchFamily="34" charset="0"/>
                </a:endParaRPr>
              </a:p>
              <a:p>
                <a:r>
                  <a:rPr lang="en-US" sz="800" dirty="0">
                    <a:solidFill>
                      <a:schemeClr val="accent2"/>
                    </a:solidFill>
                    <a:latin typeface="Avenir Next Medium" panose="020B0503020202020204" pitchFamily="34" charset="0"/>
                    <a:cs typeface="Arial" panose="020B0604020202020204" pitchFamily="34" charset="0"/>
                  </a:rPr>
                  <a:t>We care about what your pet eats. Our team of experts make it just for you.</a:t>
                </a:r>
              </a:p>
              <a:p>
                <a:endParaRPr lang="en-US" sz="800" dirty="0">
                  <a:solidFill>
                    <a:schemeClr val="accent2"/>
                  </a:solidFill>
                  <a:latin typeface="Avenir Next Medium" panose="020B0503020202020204" pitchFamily="34" charset="0"/>
                  <a:cs typeface="Arial" panose="020B0604020202020204" pitchFamily="34" charset="0"/>
                </a:endParaRPr>
              </a:p>
              <a:p>
                <a:r>
                  <a:rPr lang="en-US" sz="800" dirty="0">
                    <a:solidFill>
                      <a:schemeClr val="accent2"/>
                    </a:solidFill>
                    <a:latin typeface="Avenir Next Medium" panose="020B0503020202020204" pitchFamily="34" charset="0"/>
                    <a:cs typeface="Arial" panose="020B0604020202020204" pitchFamily="34" charset="0"/>
                  </a:rPr>
                  <a:t>Pet Needs	Products</a:t>
                </a:r>
              </a:p>
              <a:p>
                <a:r>
                  <a:rPr lang="en-US" sz="800" dirty="0">
                    <a:solidFill>
                      <a:schemeClr val="accent2"/>
                    </a:solidFill>
                    <a:latin typeface="Avenir Next Medium" panose="020B0503020202020204" pitchFamily="34" charset="0"/>
                    <a:cs typeface="Arial" panose="020B0604020202020204" pitchFamily="34" charset="0"/>
                  </a:rPr>
                  <a:t>Read Reviews	Food Label</a:t>
                </a:r>
              </a:p>
              <a:p>
                <a:endParaRPr lang="en-US" sz="800" dirty="0">
                  <a:solidFill>
                    <a:schemeClr val="accent2"/>
                  </a:solidFill>
                  <a:latin typeface="Avenir Next Medium" panose="020B0503020202020204" pitchFamily="34" charset="0"/>
                  <a:cs typeface="Arial" panose="020B0604020202020204" pitchFamily="34" charset="0"/>
                </a:endParaRPr>
              </a:p>
              <a:p>
                <a:r>
                  <a:rPr lang="en-US" sz="800" dirty="0">
                    <a:solidFill>
                      <a:schemeClr val="accent2"/>
                    </a:solidFill>
                    <a:latin typeface="Avenir Next Medium" panose="020B0503020202020204" pitchFamily="34" charset="0"/>
                    <a:cs typeface="Arial" panose="020B0604020202020204" pitchFamily="34" charset="0"/>
                  </a:rPr>
                  <a:t>Email: </a:t>
                </a:r>
                <a:r>
                  <a:rPr lang="en-US" sz="800" dirty="0" err="1">
                    <a:solidFill>
                      <a:schemeClr val="accent2"/>
                    </a:solidFill>
                    <a:latin typeface="Avenir Next Medium" panose="020B0503020202020204" pitchFamily="34" charset="0"/>
                    <a:cs typeface="Arial" panose="020B0604020202020204" pitchFamily="34" charset="0"/>
                  </a:rPr>
                  <a:t>info@royalcanin.com.sg</a:t>
                </a:r>
                <a:endParaRPr lang="en-US" sz="800" dirty="0">
                  <a:solidFill>
                    <a:schemeClr val="accent2"/>
                  </a:solidFill>
                  <a:latin typeface="Avenir Next Medium" panose="020B0503020202020204" pitchFamily="34" charset="0"/>
                  <a:cs typeface="Arial" panose="020B0604020202020204" pitchFamily="34" charset="0"/>
                </a:endParaRPr>
              </a:p>
            </p:txBody>
          </p:sp>
          <p:sp>
            <p:nvSpPr>
              <p:cNvPr id="195" name="TextBox 194">
                <a:extLst>
                  <a:ext uri="{FF2B5EF4-FFF2-40B4-BE49-F238E27FC236}">
                    <a16:creationId xmlns:a16="http://schemas.microsoft.com/office/drawing/2014/main" id="{95BD71D5-0E97-454F-84F8-9105108BCBFA}"/>
                  </a:ext>
                </a:extLst>
              </p:cNvPr>
              <p:cNvSpPr txBox="1"/>
              <p:nvPr/>
            </p:nvSpPr>
            <p:spPr>
              <a:xfrm>
                <a:off x="8630687" y="3051352"/>
                <a:ext cx="2545344" cy="1622090"/>
              </a:xfrm>
              <a:prstGeom prst="rect">
                <a:avLst/>
              </a:prstGeom>
              <a:noFill/>
            </p:spPr>
            <p:txBody>
              <a:bodyPr wrap="square" rtlCol="0">
                <a:spAutoFit/>
              </a:bodyPr>
              <a:lstStyle/>
              <a:p>
                <a:r>
                  <a:rPr lang="en-US" sz="800" b="1" dirty="0">
                    <a:solidFill>
                      <a:srgbClr val="C00000"/>
                    </a:solidFill>
                    <a:latin typeface="Avenir Next Medium" panose="020B0503020202020204" pitchFamily="34" charset="0"/>
                    <a:cs typeface="Arial" panose="020B0604020202020204" pitchFamily="34" charset="0"/>
                  </a:rPr>
                  <a:t>Royal </a:t>
                </a:r>
                <a:r>
                  <a:rPr lang="en-US" sz="800" b="1" dirty="0" err="1">
                    <a:solidFill>
                      <a:srgbClr val="C00000"/>
                    </a:solidFill>
                    <a:latin typeface="Avenir Next Medium" panose="020B0503020202020204" pitchFamily="34" charset="0"/>
                    <a:cs typeface="Arial" panose="020B0604020202020204" pitchFamily="34" charset="0"/>
                  </a:rPr>
                  <a:t>Canin</a:t>
                </a:r>
                <a:r>
                  <a:rPr lang="en-US" sz="800" b="1" dirty="0">
                    <a:solidFill>
                      <a:srgbClr val="C00000"/>
                    </a:solidFill>
                    <a:latin typeface="Avenir Next Medium" panose="020B0503020202020204" pitchFamily="34" charset="0"/>
                    <a:cs typeface="Arial" panose="020B0604020202020204" pitchFamily="34" charset="0"/>
                  </a:rPr>
                  <a:t> | Your Pet &amp; You</a:t>
                </a:r>
              </a:p>
              <a:p>
                <a:r>
                  <a:rPr lang="en-US" sz="600" dirty="0" err="1">
                    <a:solidFill>
                      <a:srgbClr val="C00000"/>
                    </a:solidFill>
                    <a:latin typeface="Avenir Next Medium" panose="020B0503020202020204" pitchFamily="34" charset="0"/>
                    <a:cs typeface="Arial" panose="020B0604020202020204" pitchFamily="34" charset="0"/>
                  </a:rPr>
                  <a:t>royalcanin.sg</a:t>
                </a:r>
                <a:r>
                  <a:rPr lang="en-US" sz="600" dirty="0">
                    <a:solidFill>
                      <a:srgbClr val="C00000"/>
                    </a:solidFill>
                    <a:latin typeface="Avenir Next Medium" panose="020B0503020202020204" pitchFamily="34" charset="0"/>
                    <a:cs typeface="Arial" panose="020B0604020202020204" pitchFamily="34" charset="0"/>
                  </a:rPr>
                  <a:t>/community</a:t>
                </a:r>
              </a:p>
              <a:p>
                <a:endParaRPr lang="en-US" sz="800" dirty="0">
                  <a:solidFill>
                    <a:srgbClr val="C00000"/>
                  </a:solidFill>
                  <a:latin typeface="Avenir Next Medium" panose="020B0503020202020204" pitchFamily="34" charset="0"/>
                  <a:cs typeface="Arial" panose="020B0604020202020204" pitchFamily="34" charset="0"/>
                </a:endParaRPr>
              </a:p>
              <a:p>
                <a:r>
                  <a:rPr lang="en-US" sz="800" dirty="0">
                    <a:solidFill>
                      <a:srgbClr val="C00000"/>
                    </a:solidFill>
                    <a:latin typeface="Avenir Next Medium" panose="020B0503020202020204" pitchFamily="34" charset="0"/>
                    <a:cs typeface="Arial" panose="020B0604020202020204" pitchFamily="34" charset="0"/>
                  </a:rPr>
                  <a:t>We are here for you. Share &amp; engage with like-minded community.  </a:t>
                </a:r>
              </a:p>
              <a:p>
                <a:endParaRPr lang="en-US" sz="800" dirty="0">
                  <a:solidFill>
                    <a:srgbClr val="C00000"/>
                  </a:solidFill>
                  <a:latin typeface="Avenir Next Medium" panose="020B0503020202020204" pitchFamily="34" charset="0"/>
                  <a:cs typeface="Arial" panose="020B0604020202020204" pitchFamily="34" charset="0"/>
                </a:endParaRPr>
              </a:p>
              <a:p>
                <a:r>
                  <a:rPr lang="en-US" sz="800" dirty="0">
                    <a:solidFill>
                      <a:srgbClr val="C00000"/>
                    </a:solidFill>
                    <a:latin typeface="Avenir Next Medium" panose="020B0503020202020204" pitchFamily="34" charset="0"/>
                    <a:cs typeface="Arial" panose="020B0604020202020204" pitchFamily="34" charset="0"/>
                  </a:rPr>
                  <a:t>Different Breeds	          Go Social</a:t>
                </a:r>
              </a:p>
              <a:p>
                <a:r>
                  <a:rPr lang="en-US" sz="800" dirty="0">
                    <a:solidFill>
                      <a:srgbClr val="C00000"/>
                    </a:solidFill>
                    <a:latin typeface="Avenir Next Medium" panose="020B0503020202020204" pitchFamily="34" charset="0"/>
                    <a:cs typeface="Arial" panose="020B0604020202020204" pitchFamily="34" charset="0"/>
                  </a:rPr>
                  <a:t>Events 	          Community</a:t>
                </a:r>
              </a:p>
              <a:p>
                <a:endParaRPr lang="en-US" sz="800" dirty="0">
                  <a:solidFill>
                    <a:srgbClr val="C00000"/>
                  </a:solidFill>
                  <a:latin typeface="Avenir Next Medium" panose="020B0503020202020204" pitchFamily="34" charset="0"/>
                  <a:cs typeface="Arial" panose="020B0604020202020204" pitchFamily="34" charset="0"/>
                </a:endParaRPr>
              </a:p>
              <a:p>
                <a:r>
                  <a:rPr lang="en-US" sz="800" dirty="0">
                    <a:solidFill>
                      <a:srgbClr val="C00000"/>
                    </a:solidFill>
                    <a:latin typeface="Avenir Next Medium" panose="020B0503020202020204" pitchFamily="34" charset="0"/>
                    <a:cs typeface="Arial" panose="020B0604020202020204" pitchFamily="34" charset="0"/>
                  </a:rPr>
                  <a:t>Hotline: 65-6123 4567</a:t>
                </a:r>
              </a:p>
            </p:txBody>
          </p:sp>
        </p:grpSp>
      </p:grpSp>
    </p:spTree>
    <p:extLst>
      <p:ext uri="{BB962C8B-B14F-4D97-AF65-F5344CB8AC3E}">
        <p14:creationId xmlns:p14="http://schemas.microsoft.com/office/powerpoint/2010/main" val="109796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25E-6 0 L 0.91875 0.00046 " pathEditMode="relative" rAng="0" ptsTypes="AA">
                                      <p:cBhvr>
                                        <p:cTn id="6" dur="2000" fill="hold"/>
                                        <p:tgtEl>
                                          <p:spTgt spid="16"/>
                                        </p:tgtEl>
                                        <p:attrNameLst>
                                          <p:attrName>ppt_x</p:attrName>
                                          <p:attrName>ppt_y</p:attrName>
                                        </p:attrNameLst>
                                      </p:cBhvr>
                                      <p:rCtr x="45937" y="2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25E-6 0 L 0.91745 -0.00324 " pathEditMode="relative" rAng="0" ptsTypes="AA">
                                      <p:cBhvr>
                                        <p:cTn id="10" dur="2000" fill="hold"/>
                                        <p:tgtEl>
                                          <p:spTgt spid="20"/>
                                        </p:tgtEl>
                                        <p:attrNameLst>
                                          <p:attrName>ppt_x</p:attrName>
                                          <p:attrName>ppt_y</p:attrName>
                                        </p:attrNameLst>
                                      </p:cBhvr>
                                      <p:rCtr x="45872" y="-162"/>
                                    </p:animMotion>
                                  </p:childTnLst>
                                </p:cTn>
                              </p:par>
                            </p:childTnLst>
                          </p:cTn>
                        </p:par>
                      </p:childTnLst>
                    </p:cTn>
                  </p:par>
                </p:childTnLst>
              </p:cTn>
              <p:prevCondLst>
                <p:cond evt="onPrev" delay="0">
                  <p:tgtEl>
                    <p:sldTgt/>
                  </p:tgtEl>
                </p:cond>
              </p:prevCondLst>
              <p:nextCondLst>
                <p:cond evt="onNext" delay="0">
                  <p:tgtEl>
                    <p:sldTgt/>
                  </p:tgtEl>
                </p:cond>
              </p:nextCondLst>
            </p:seq>
            <p:par>
              <p:cTn id="11"/>
            </p:par>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8C5C058-D09C-1B4E-BBCD-C7FFA46425D9}"/>
              </a:ext>
            </a:extLst>
          </p:cNvPr>
          <p:cNvGrpSpPr/>
          <p:nvPr/>
        </p:nvGrpSpPr>
        <p:grpSpPr>
          <a:xfrm>
            <a:off x="5359791" y="25791"/>
            <a:ext cx="6832209" cy="6832209"/>
            <a:chOff x="5359791" y="25791"/>
            <a:chExt cx="6832209" cy="6832209"/>
          </a:xfrm>
        </p:grpSpPr>
        <p:grpSp>
          <p:nvGrpSpPr>
            <p:cNvPr id="74" name="Group 73">
              <a:extLst>
                <a:ext uri="{FF2B5EF4-FFF2-40B4-BE49-F238E27FC236}">
                  <a16:creationId xmlns:a16="http://schemas.microsoft.com/office/drawing/2014/main" id="{BD7BC4DF-373E-FE43-BEEF-59D621D91F2D}"/>
                </a:ext>
              </a:extLst>
            </p:cNvPr>
            <p:cNvGrpSpPr/>
            <p:nvPr/>
          </p:nvGrpSpPr>
          <p:grpSpPr>
            <a:xfrm>
              <a:off x="5359791" y="25791"/>
              <a:ext cx="6832209" cy="6832209"/>
              <a:chOff x="5359791" y="25791"/>
              <a:chExt cx="6832209" cy="6832209"/>
            </a:xfrm>
          </p:grpSpPr>
          <p:grpSp>
            <p:nvGrpSpPr>
              <p:cNvPr id="79" name="Group 78">
                <a:extLst>
                  <a:ext uri="{FF2B5EF4-FFF2-40B4-BE49-F238E27FC236}">
                    <a16:creationId xmlns:a16="http://schemas.microsoft.com/office/drawing/2014/main" id="{7E9A25CC-3B28-A84A-B4C2-52A87FC8EF3E}"/>
                  </a:ext>
                </a:extLst>
              </p:cNvPr>
              <p:cNvGrpSpPr/>
              <p:nvPr/>
            </p:nvGrpSpPr>
            <p:grpSpPr>
              <a:xfrm>
                <a:off x="5359791" y="25791"/>
                <a:ext cx="6832209" cy="6832209"/>
                <a:chOff x="5359791" y="25791"/>
                <a:chExt cx="6832209" cy="6832209"/>
              </a:xfrm>
            </p:grpSpPr>
            <p:pic>
              <p:nvPicPr>
                <p:cNvPr id="81" name="Picture 80">
                  <a:extLst>
                    <a:ext uri="{FF2B5EF4-FFF2-40B4-BE49-F238E27FC236}">
                      <a16:creationId xmlns:a16="http://schemas.microsoft.com/office/drawing/2014/main" id="{8447F3D4-292E-4C44-8A91-CB54E205C5FB}"/>
                    </a:ext>
                  </a:extLst>
                </p:cNvPr>
                <p:cNvPicPr>
                  <a:picLocks noChangeAspect="1"/>
                </p:cNvPicPr>
                <p:nvPr/>
              </p:nvPicPr>
              <p:blipFill>
                <a:blip r:embed="rId3">
                  <a:lum bright="70000" contrast="-70000"/>
                  <a:alphaModFix amt="20000"/>
                </a:blip>
                <a:stretch>
                  <a:fillRect/>
                </a:stretch>
              </p:blipFill>
              <p:spPr>
                <a:xfrm>
                  <a:off x="5359791" y="25791"/>
                  <a:ext cx="6832209" cy="6832209"/>
                </a:xfrm>
                <a:prstGeom prst="rect">
                  <a:avLst/>
                </a:prstGeom>
              </p:spPr>
            </p:pic>
            <p:sp>
              <p:nvSpPr>
                <p:cNvPr id="82" name="Rectangle 81">
                  <a:extLst>
                    <a:ext uri="{FF2B5EF4-FFF2-40B4-BE49-F238E27FC236}">
                      <a16:creationId xmlns:a16="http://schemas.microsoft.com/office/drawing/2014/main" id="{3702D1C8-E24C-A647-9A6E-FD292595B34F}"/>
                    </a:ext>
                  </a:extLst>
                </p:cNvPr>
                <p:cNvSpPr/>
                <p:nvPr/>
              </p:nvSpPr>
              <p:spPr>
                <a:xfrm>
                  <a:off x="11268222" y="3699803"/>
                  <a:ext cx="590843" cy="67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2906171-DC95-AF4A-A26C-DDB2EB387815}"/>
                  </a:ext>
                </a:extLst>
              </p:cNvPr>
              <p:cNvSpPr txBox="1"/>
              <p:nvPr/>
            </p:nvSpPr>
            <p:spPr>
              <a:xfrm>
                <a:off x="5917401" y="3160021"/>
                <a:ext cx="3494324" cy="2123658"/>
              </a:xfrm>
              <a:prstGeom prst="rect">
                <a:avLst/>
              </a:prstGeom>
              <a:noFill/>
            </p:spPr>
            <p:txBody>
              <a:bodyPr wrap="square" rtlCol="0">
                <a:spAutoFit/>
              </a:bodyPr>
              <a:lstStyle/>
              <a:p>
                <a:pPr algn="ctr"/>
                <a:r>
                  <a:rPr lang="en-US" sz="4400" b="1" dirty="0">
                    <a:solidFill>
                      <a:schemeClr val="tx1">
                        <a:lumMod val="50000"/>
                        <a:lumOff val="50000"/>
                      </a:schemeClr>
                    </a:solidFill>
                    <a:latin typeface="Avenir Black" panose="02000503020000020003" pitchFamily="2" charset="0"/>
                  </a:rPr>
                  <a:t>Re-Marketing Conversion</a:t>
                </a:r>
              </a:p>
            </p:txBody>
          </p:sp>
        </p:grpSp>
        <p:sp>
          <p:nvSpPr>
            <p:cNvPr id="75" name="TextBox 74">
              <a:extLst>
                <a:ext uri="{FF2B5EF4-FFF2-40B4-BE49-F238E27FC236}">
                  <a16:creationId xmlns:a16="http://schemas.microsoft.com/office/drawing/2014/main" id="{C68F06A8-D31D-1642-B77E-5DA4B3BC9677}"/>
                </a:ext>
              </a:extLst>
            </p:cNvPr>
            <p:cNvSpPr txBox="1"/>
            <p:nvPr/>
          </p:nvSpPr>
          <p:spPr>
            <a:xfrm>
              <a:off x="6233902" y="1204842"/>
              <a:ext cx="1272143" cy="584775"/>
            </a:xfrm>
            <a:prstGeom prst="rect">
              <a:avLst/>
            </a:prstGeom>
            <a:noFill/>
          </p:spPr>
          <p:txBody>
            <a:bodyPr wrap="none" rtlCol="0">
              <a:spAutoFit/>
            </a:bodyPr>
            <a:lstStyle/>
            <a:p>
              <a:pPr algn="ctr"/>
              <a:r>
                <a:rPr lang="en-US" sz="3200" b="1" dirty="0">
                  <a:solidFill>
                    <a:srgbClr val="C00000"/>
                  </a:solidFill>
                  <a:latin typeface="Avenir Medium" panose="02000503020000020003" pitchFamily="2" charset="0"/>
                </a:rPr>
                <a:t>From </a:t>
              </a:r>
            </a:p>
          </p:txBody>
        </p:sp>
        <p:sp>
          <p:nvSpPr>
            <p:cNvPr id="76" name="TextBox 75">
              <a:extLst>
                <a:ext uri="{FF2B5EF4-FFF2-40B4-BE49-F238E27FC236}">
                  <a16:creationId xmlns:a16="http://schemas.microsoft.com/office/drawing/2014/main" id="{C04EF9E7-B3D5-644C-87DF-05FAC84D932D}"/>
                </a:ext>
              </a:extLst>
            </p:cNvPr>
            <p:cNvSpPr txBox="1"/>
            <p:nvPr/>
          </p:nvSpPr>
          <p:spPr>
            <a:xfrm>
              <a:off x="8136226" y="1330499"/>
              <a:ext cx="1429237" cy="584775"/>
            </a:xfrm>
            <a:prstGeom prst="rect">
              <a:avLst/>
            </a:prstGeom>
            <a:noFill/>
          </p:spPr>
          <p:txBody>
            <a:bodyPr wrap="none" rtlCol="0">
              <a:spAutoFit/>
            </a:bodyPr>
            <a:lstStyle/>
            <a:p>
              <a:pPr algn="ctr"/>
              <a:r>
                <a:rPr lang="en-US" sz="3200" b="1" dirty="0">
                  <a:solidFill>
                    <a:schemeClr val="accent4"/>
                  </a:solidFill>
                  <a:latin typeface="Avenir Medium" panose="02000503020000020003" pitchFamily="2" charset="0"/>
                </a:rPr>
                <a:t>Search</a:t>
              </a:r>
            </a:p>
          </p:txBody>
        </p:sp>
        <p:sp>
          <p:nvSpPr>
            <p:cNvPr id="77" name="TextBox 76">
              <a:extLst>
                <a:ext uri="{FF2B5EF4-FFF2-40B4-BE49-F238E27FC236}">
                  <a16:creationId xmlns:a16="http://schemas.microsoft.com/office/drawing/2014/main" id="{EF007D6F-5733-6744-BD06-3DB500E7FCC9}"/>
                </a:ext>
              </a:extLst>
            </p:cNvPr>
            <p:cNvSpPr txBox="1"/>
            <p:nvPr/>
          </p:nvSpPr>
          <p:spPr>
            <a:xfrm>
              <a:off x="10019377" y="2761954"/>
              <a:ext cx="618439" cy="584775"/>
            </a:xfrm>
            <a:prstGeom prst="rect">
              <a:avLst/>
            </a:prstGeom>
            <a:noFill/>
          </p:spPr>
          <p:txBody>
            <a:bodyPr wrap="none" rtlCol="0">
              <a:spAutoFit/>
            </a:bodyPr>
            <a:lstStyle/>
            <a:p>
              <a:pPr algn="ctr"/>
              <a:r>
                <a:rPr lang="en-US" sz="3200" b="1" dirty="0">
                  <a:solidFill>
                    <a:srgbClr val="00B050"/>
                  </a:solidFill>
                  <a:latin typeface="Avenir Medium" panose="02000503020000020003" pitchFamily="2" charset="0"/>
                </a:rPr>
                <a:t>To</a:t>
              </a:r>
            </a:p>
          </p:txBody>
        </p:sp>
        <p:sp>
          <p:nvSpPr>
            <p:cNvPr id="78" name="TextBox 77">
              <a:extLst>
                <a:ext uri="{FF2B5EF4-FFF2-40B4-BE49-F238E27FC236}">
                  <a16:creationId xmlns:a16="http://schemas.microsoft.com/office/drawing/2014/main" id="{D00301EE-82D3-CA45-8E6F-645A8741FC4A}"/>
                </a:ext>
              </a:extLst>
            </p:cNvPr>
            <p:cNvSpPr txBox="1"/>
            <p:nvPr/>
          </p:nvSpPr>
          <p:spPr>
            <a:xfrm>
              <a:off x="10106230" y="4757512"/>
              <a:ext cx="878767" cy="584775"/>
            </a:xfrm>
            <a:prstGeom prst="rect">
              <a:avLst/>
            </a:prstGeom>
            <a:noFill/>
          </p:spPr>
          <p:txBody>
            <a:bodyPr wrap="none" rtlCol="0">
              <a:spAutoFit/>
            </a:bodyPr>
            <a:lstStyle/>
            <a:p>
              <a:pPr algn="ctr"/>
              <a:r>
                <a:rPr lang="en-US" sz="3200" b="1" dirty="0">
                  <a:solidFill>
                    <a:srgbClr val="0070C0"/>
                  </a:solidFill>
                  <a:latin typeface="Avenir Medium" panose="02000503020000020003" pitchFamily="2" charset="0"/>
                </a:rPr>
                <a:t>Buy</a:t>
              </a:r>
            </a:p>
          </p:txBody>
        </p:sp>
      </p:grpSp>
      <p:grpSp>
        <p:nvGrpSpPr>
          <p:cNvPr id="7" name="Group 6">
            <a:extLst>
              <a:ext uri="{FF2B5EF4-FFF2-40B4-BE49-F238E27FC236}">
                <a16:creationId xmlns:a16="http://schemas.microsoft.com/office/drawing/2014/main" id="{0579DAD6-8CF5-0245-94A1-B06C4B8A8C64}"/>
              </a:ext>
            </a:extLst>
          </p:cNvPr>
          <p:cNvGrpSpPr/>
          <p:nvPr/>
        </p:nvGrpSpPr>
        <p:grpSpPr>
          <a:xfrm>
            <a:off x="-11213651" y="25791"/>
            <a:ext cx="12192001" cy="6858000"/>
            <a:chOff x="-11210744" y="0"/>
            <a:chExt cx="12192001" cy="6858000"/>
          </a:xfrm>
        </p:grpSpPr>
        <p:grpSp>
          <p:nvGrpSpPr>
            <p:cNvPr id="26" name="Group 25">
              <a:extLst>
                <a:ext uri="{FF2B5EF4-FFF2-40B4-BE49-F238E27FC236}">
                  <a16:creationId xmlns:a16="http://schemas.microsoft.com/office/drawing/2014/main" id="{2AB7EBAA-B9BD-E048-8D67-2251A1FFBEF5}"/>
                </a:ext>
              </a:extLst>
            </p:cNvPr>
            <p:cNvGrpSpPr/>
            <p:nvPr/>
          </p:nvGrpSpPr>
          <p:grpSpPr>
            <a:xfrm>
              <a:off x="-11210744" y="0"/>
              <a:ext cx="12192001" cy="6858000"/>
              <a:chOff x="-11061700" y="-1"/>
              <a:chExt cx="12192001" cy="6858000"/>
            </a:xfrm>
          </p:grpSpPr>
          <p:grpSp>
            <p:nvGrpSpPr>
              <p:cNvPr id="32" name="Group 31">
                <a:extLst>
                  <a:ext uri="{FF2B5EF4-FFF2-40B4-BE49-F238E27FC236}">
                    <a16:creationId xmlns:a16="http://schemas.microsoft.com/office/drawing/2014/main" id="{D9F87DD0-B660-4FD3-9876-F10CFF006B32}"/>
                  </a:ext>
                </a:extLst>
              </p:cNvPr>
              <p:cNvGrpSpPr/>
              <p:nvPr/>
            </p:nvGrpSpPr>
            <p:grpSpPr>
              <a:xfrm>
                <a:off x="-11061700" y="-1"/>
                <a:ext cx="12192001" cy="6858000"/>
                <a:chOff x="-5219700" y="0"/>
                <a:chExt cx="10729912" cy="6858000"/>
              </a:xfrm>
              <a:solidFill>
                <a:schemeClr val="tx2"/>
              </a:solidFill>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0"/>
                  <a:ext cx="984885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3403463" y="1225998"/>
                  <a:ext cx="3332435" cy="881063"/>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98C781AD-FEC6-D146-88BD-010CA6DDB085}"/>
                  </a:ext>
                </a:extLst>
              </p:cNvPr>
              <p:cNvSpPr/>
              <p:nvPr/>
            </p:nvSpPr>
            <p:spPr>
              <a:xfrm rot="5400000">
                <a:off x="-617099" y="1512639"/>
                <a:ext cx="2501804" cy="307777"/>
              </a:xfrm>
              <a:prstGeom prst="rect">
                <a:avLst/>
              </a:prstGeom>
            </p:spPr>
            <p:txBody>
              <a:bodyPr wrap="square">
                <a:spAutoFit/>
              </a:bodyPr>
              <a:lstStyle/>
              <a:p>
                <a:pPr algn="ctr"/>
                <a:r>
                  <a:rPr lang="en-US" sz="1400" b="1" dirty="0">
                    <a:solidFill>
                      <a:schemeClr val="bg1"/>
                    </a:solidFill>
                  </a:rPr>
                  <a:t>Conversion</a:t>
                </a:r>
              </a:p>
            </p:txBody>
          </p:sp>
        </p:grpSp>
        <p:sp>
          <p:nvSpPr>
            <p:cNvPr id="83" name="Title 1">
              <a:extLst>
                <a:ext uri="{FF2B5EF4-FFF2-40B4-BE49-F238E27FC236}">
                  <a16:creationId xmlns:a16="http://schemas.microsoft.com/office/drawing/2014/main" id="{F4E164E1-E145-AF4B-B911-02FAD4239A6C}"/>
                </a:ext>
              </a:extLst>
            </p:cNvPr>
            <p:cNvSpPr txBox="1">
              <a:spLocks/>
            </p:cNvSpPr>
            <p:nvPr/>
          </p:nvSpPr>
          <p:spPr>
            <a:xfrm>
              <a:off x="-10025868" y="1760347"/>
              <a:ext cx="3701902" cy="33137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bg1"/>
                  </a:solidFill>
                  <a:latin typeface="Avenir Book" panose="02000503020000020003" pitchFamily="2" charset="0"/>
                </a:rPr>
                <a:t>Conversion:</a:t>
              </a:r>
              <a:br>
                <a:rPr lang="en-US" b="1" dirty="0">
                  <a:solidFill>
                    <a:schemeClr val="bg1">
                      <a:lumMod val="85000"/>
                    </a:schemeClr>
                  </a:solidFill>
                  <a:latin typeface="Avenir Book" panose="02000503020000020003" pitchFamily="2" charset="0"/>
                </a:rPr>
              </a:br>
              <a:r>
                <a:rPr lang="en-US" b="1" dirty="0">
                  <a:solidFill>
                    <a:srgbClr val="FF0000"/>
                  </a:solidFill>
                  <a:latin typeface="Avenir Black" panose="02000503020000020003" pitchFamily="2" charset="0"/>
                </a:rPr>
                <a:t>Targeting needs</a:t>
              </a:r>
              <a:br>
                <a:rPr lang="en-US" b="1" dirty="0">
                  <a:solidFill>
                    <a:srgbClr val="FF0000"/>
                  </a:solidFill>
                  <a:latin typeface="Avenir Black" panose="02000503020000020003" pitchFamily="2" charset="0"/>
                </a:rPr>
              </a:br>
              <a:r>
                <a:rPr lang="en-US" b="1" dirty="0">
                  <a:solidFill>
                    <a:srgbClr val="FF0000"/>
                  </a:solidFill>
                  <a:latin typeface="Avenir Black" panose="02000503020000020003" pitchFamily="2" charset="0"/>
                </a:rPr>
                <a:t>with our expertise</a:t>
              </a:r>
            </a:p>
          </p:txBody>
        </p:sp>
        <p:sp>
          <p:nvSpPr>
            <p:cNvPr id="84" name="Title 1">
              <a:extLst>
                <a:ext uri="{FF2B5EF4-FFF2-40B4-BE49-F238E27FC236}">
                  <a16:creationId xmlns:a16="http://schemas.microsoft.com/office/drawing/2014/main" id="{51C21BED-B5C4-AE41-B648-29E6D93C47CE}"/>
                </a:ext>
              </a:extLst>
            </p:cNvPr>
            <p:cNvSpPr txBox="1">
              <a:spLocks/>
            </p:cNvSpPr>
            <p:nvPr/>
          </p:nvSpPr>
          <p:spPr>
            <a:xfrm>
              <a:off x="-6273236" y="1029894"/>
              <a:ext cx="5403111" cy="46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1600">
                  <a:solidFill>
                    <a:srgbClr val="595959"/>
                  </a:solidFill>
                  <a:latin typeface="Avenir Next"/>
                  <a:ea typeface="Avenir Next"/>
                  <a:cs typeface="Avenir Next"/>
                  <a:sym typeface="Avenir Next"/>
                </a:defRPr>
              </a:pPr>
              <a:r>
                <a:rPr lang="en-SG" sz="2400" dirty="0">
                  <a:solidFill>
                    <a:schemeClr val="bg1"/>
                  </a:solidFill>
                  <a:latin typeface="Avenir Book" panose="02000503020000020003" pitchFamily="2" charset="0"/>
                </a:rPr>
                <a:t>Besides utilising Re-marketing Lists for Search Ads (RLSA), we also want to use individualised data search patterns to target a customer’s specific needs to drive conversion.</a:t>
              </a:r>
            </a:p>
          </p:txBody>
        </p:sp>
      </p:grpSp>
      <p:grpSp>
        <p:nvGrpSpPr>
          <p:cNvPr id="5" name="Group 4">
            <a:extLst>
              <a:ext uri="{FF2B5EF4-FFF2-40B4-BE49-F238E27FC236}">
                <a16:creationId xmlns:a16="http://schemas.microsoft.com/office/drawing/2014/main" id="{7ADF6618-5ADF-C340-BE32-D36735F3EF56}"/>
              </a:ext>
            </a:extLst>
          </p:cNvPr>
          <p:cNvGrpSpPr/>
          <p:nvPr/>
        </p:nvGrpSpPr>
        <p:grpSpPr>
          <a:xfrm>
            <a:off x="-11213651" y="25791"/>
            <a:ext cx="12191997" cy="6858001"/>
            <a:chOff x="-11213651" y="6858000"/>
            <a:chExt cx="12191997" cy="6858001"/>
          </a:xfrm>
        </p:grpSpPr>
        <p:grpSp>
          <p:nvGrpSpPr>
            <p:cNvPr id="27" name="Group 26">
              <a:extLst>
                <a:ext uri="{FF2B5EF4-FFF2-40B4-BE49-F238E27FC236}">
                  <a16:creationId xmlns:a16="http://schemas.microsoft.com/office/drawing/2014/main" id="{60A6698E-5C04-324D-B3A6-2867A406607B}"/>
                </a:ext>
              </a:extLst>
            </p:cNvPr>
            <p:cNvGrpSpPr/>
            <p:nvPr/>
          </p:nvGrpSpPr>
          <p:grpSpPr>
            <a:xfrm>
              <a:off x="-11213651" y="6858000"/>
              <a:ext cx="12191997" cy="6858001"/>
              <a:chOff x="-11061699" y="0"/>
              <a:chExt cx="12191997" cy="6858001"/>
            </a:xfrm>
          </p:grpSpPr>
          <p:grpSp>
            <p:nvGrpSpPr>
              <p:cNvPr id="29" name="Group 28">
                <a:extLst>
                  <a:ext uri="{FF2B5EF4-FFF2-40B4-BE49-F238E27FC236}">
                    <a16:creationId xmlns:a16="http://schemas.microsoft.com/office/drawing/2014/main" id="{56761E50-ACF4-4AEB-91B2-4D1260FF3876}"/>
                  </a:ext>
                </a:extLst>
              </p:cNvPr>
              <p:cNvGrpSpPr/>
              <p:nvPr/>
            </p:nvGrpSpPr>
            <p:grpSpPr>
              <a:xfrm>
                <a:off x="-11061699" y="0"/>
                <a:ext cx="12191997" cy="6858001"/>
                <a:chOff x="-4114800" y="0"/>
                <a:chExt cx="10729908" cy="6858001"/>
              </a:xfrm>
              <a:solidFill>
                <a:schemeClr val="accent2"/>
              </a:solidFill>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4114800" y="0"/>
                  <a:ext cx="984885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4372076" y="4614968"/>
                  <a:ext cx="3605002" cy="881063"/>
                </a:xfrm>
                <a:prstGeom prst="round2Same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477744DB-E253-6648-9A7B-87162CC03921}"/>
                  </a:ext>
                </a:extLst>
              </p:cNvPr>
              <p:cNvSpPr/>
              <p:nvPr/>
            </p:nvSpPr>
            <p:spPr>
              <a:xfrm rot="5400000">
                <a:off x="-727946" y="4921357"/>
                <a:ext cx="2723495" cy="307777"/>
              </a:xfrm>
              <a:prstGeom prst="rect">
                <a:avLst/>
              </a:prstGeom>
            </p:spPr>
            <p:txBody>
              <a:bodyPr wrap="square">
                <a:spAutoFit/>
              </a:bodyPr>
              <a:lstStyle/>
              <a:p>
                <a:pPr algn="ctr"/>
                <a:r>
                  <a:rPr lang="en-US" sz="1400" b="1" dirty="0">
                    <a:solidFill>
                      <a:schemeClr val="bg1"/>
                    </a:solidFill>
                  </a:rPr>
                  <a:t>Customer Journey</a:t>
                </a:r>
              </a:p>
            </p:txBody>
          </p:sp>
        </p:grpSp>
        <p:sp>
          <p:nvSpPr>
            <p:cNvPr id="85" name="Title 1">
              <a:extLst>
                <a:ext uri="{FF2B5EF4-FFF2-40B4-BE49-F238E27FC236}">
                  <a16:creationId xmlns:a16="http://schemas.microsoft.com/office/drawing/2014/main" id="{927F7E0C-53F7-9A4F-89D5-DE01D5831730}"/>
                </a:ext>
              </a:extLst>
            </p:cNvPr>
            <p:cNvSpPr txBox="1">
              <a:spLocks/>
            </p:cNvSpPr>
            <p:nvPr/>
          </p:nvSpPr>
          <p:spPr>
            <a:xfrm>
              <a:off x="-9744608" y="10495576"/>
              <a:ext cx="1596459" cy="9183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dirty="0">
                  <a:solidFill>
                    <a:schemeClr val="bg1"/>
                  </a:solidFill>
                  <a:latin typeface="Avenir Book" panose="02000503020000020003" pitchFamily="2" charset="0"/>
                </a:rPr>
                <a:t>Mica and Mark want to buy pet food</a:t>
              </a:r>
            </a:p>
          </p:txBody>
        </p:sp>
        <p:sp>
          <p:nvSpPr>
            <p:cNvPr id="86" name="Title 1">
              <a:extLst>
                <a:ext uri="{FF2B5EF4-FFF2-40B4-BE49-F238E27FC236}">
                  <a16:creationId xmlns:a16="http://schemas.microsoft.com/office/drawing/2014/main" id="{D47EEAB2-2D75-CF4C-95F8-E65BDAD37D1B}"/>
                </a:ext>
              </a:extLst>
            </p:cNvPr>
            <p:cNvSpPr txBox="1">
              <a:spLocks/>
            </p:cNvSpPr>
            <p:nvPr/>
          </p:nvSpPr>
          <p:spPr>
            <a:xfrm>
              <a:off x="-7923886" y="10495576"/>
              <a:ext cx="2058845" cy="175417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dirty="0">
                  <a:solidFill>
                    <a:schemeClr val="bg1"/>
                  </a:solidFill>
                  <a:latin typeface="Avenir Book" panose="02000503020000020003" pitchFamily="2" charset="0"/>
                </a:rPr>
                <a:t>Mica and Mark search for comparisons, visit Royal </a:t>
              </a:r>
              <a:r>
                <a:rPr lang="en-US" sz="1600" b="1" dirty="0" err="1">
                  <a:solidFill>
                    <a:schemeClr val="bg1"/>
                  </a:solidFill>
                  <a:latin typeface="Avenir Book" panose="02000503020000020003" pitchFamily="2" charset="0"/>
                </a:rPr>
                <a:t>Canin</a:t>
              </a:r>
              <a:r>
                <a:rPr lang="en-US" sz="1600" b="1" dirty="0">
                  <a:solidFill>
                    <a:schemeClr val="bg1"/>
                  </a:solidFill>
                  <a:latin typeface="Avenir Book" panose="02000503020000020003" pitchFamily="2" charset="0"/>
                </a:rPr>
                <a:t> website with no online purchase</a:t>
              </a:r>
            </a:p>
          </p:txBody>
        </p:sp>
        <p:sp>
          <p:nvSpPr>
            <p:cNvPr id="87" name="Title 1">
              <a:extLst>
                <a:ext uri="{FF2B5EF4-FFF2-40B4-BE49-F238E27FC236}">
                  <a16:creationId xmlns:a16="http://schemas.microsoft.com/office/drawing/2014/main" id="{F4E93302-B487-EB47-8615-918252187AAF}"/>
                </a:ext>
              </a:extLst>
            </p:cNvPr>
            <p:cNvSpPr txBox="1">
              <a:spLocks/>
            </p:cNvSpPr>
            <p:nvPr/>
          </p:nvSpPr>
          <p:spPr>
            <a:xfrm>
              <a:off x="-5514980" y="10481883"/>
              <a:ext cx="2232972" cy="22351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dirty="0">
                  <a:solidFill>
                    <a:schemeClr val="bg1"/>
                  </a:solidFill>
                  <a:latin typeface="Avenir Book" panose="02000503020000020003" pitchFamily="2" charset="0"/>
                </a:rPr>
                <a:t>Mica and Mark are looking for specific type of pet food, e.g. for senior pets. Royal </a:t>
              </a:r>
              <a:r>
                <a:rPr lang="en-US" sz="1600" b="1" dirty="0" err="1">
                  <a:solidFill>
                    <a:schemeClr val="bg1"/>
                  </a:solidFill>
                  <a:latin typeface="Avenir Book" panose="02000503020000020003" pitchFamily="2" charset="0"/>
                </a:rPr>
                <a:t>Canin</a:t>
              </a:r>
              <a:r>
                <a:rPr lang="en-US" sz="1600" b="1" dirty="0">
                  <a:solidFill>
                    <a:schemeClr val="bg1"/>
                  </a:solidFill>
                  <a:latin typeface="Avenir Book" panose="02000503020000020003" pitchFamily="2" charset="0"/>
                </a:rPr>
                <a:t> redirects ads on our brand’s senior pet products, advantages, reviews to them</a:t>
              </a:r>
            </a:p>
          </p:txBody>
        </p:sp>
        <p:grpSp>
          <p:nvGrpSpPr>
            <p:cNvPr id="88" name="Group 87">
              <a:extLst>
                <a:ext uri="{FF2B5EF4-FFF2-40B4-BE49-F238E27FC236}">
                  <a16:creationId xmlns:a16="http://schemas.microsoft.com/office/drawing/2014/main" id="{F2FFDDAA-A3F5-8B40-9541-EAEF09117F40}"/>
                </a:ext>
              </a:extLst>
            </p:cNvPr>
            <p:cNvGrpSpPr/>
            <p:nvPr/>
          </p:nvGrpSpPr>
          <p:grpSpPr>
            <a:xfrm>
              <a:off x="-9501849" y="8085533"/>
              <a:ext cx="8324594" cy="2122065"/>
              <a:chOff x="0" y="1637170"/>
              <a:chExt cx="12192000" cy="3046025"/>
            </a:xfrm>
          </p:grpSpPr>
          <p:cxnSp>
            <p:nvCxnSpPr>
              <p:cNvPr id="90" name="Straight Connector 89">
                <a:extLst>
                  <a:ext uri="{FF2B5EF4-FFF2-40B4-BE49-F238E27FC236}">
                    <a16:creationId xmlns:a16="http://schemas.microsoft.com/office/drawing/2014/main" id="{8532337A-99B1-164A-ADD3-E9C9EF58153C}"/>
                  </a:ext>
                </a:extLst>
              </p:cNvPr>
              <p:cNvCxnSpPr>
                <a:cxnSpLocks/>
              </p:cNvCxnSpPr>
              <p:nvPr/>
            </p:nvCxnSpPr>
            <p:spPr>
              <a:xfrm>
                <a:off x="1570485" y="2922716"/>
                <a:ext cx="804007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29760D62-0175-4E47-A571-7EB9FB290FAF}"/>
                  </a:ext>
                </a:extLst>
              </p:cNvPr>
              <p:cNvPicPr>
                <a:picLocks noChangeAspect="1"/>
              </p:cNvPicPr>
              <p:nvPr/>
            </p:nvPicPr>
            <p:blipFill>
              <a:blip r:embed="rId4"/>
              <a:stretch>
                <a:fillRect/>
              </a:stretch>
            </p:blipFill>
            <p:spPr>
              <a:xfrm>
                <a:off x="2342994" y="1637170"/>
                <a:ext cx="2885238" cy="3046025"/>
              </a:xfrm>
              <a:prstGeom prst="rect">
                <a:avLst/>
              </a:prstGeom>
            </p:spPr>
          </p:pic>
          <p:pic>
            <p:nvPicPr>
              <p:cNvPr id="92" name="Picture 91">
                <a:extLst>
                  <a:ext uri="{FF2B5EF4-FFF2-40B4-BE49-F238E27FC236}">
                    <a16:creationId xmlns:a16="http://schemas.microsoft.com/office/drawing/2014/main" id="{8A14DA48-972F-E143-A482-DC973D9CB0E8}"/>
                  </a:ext>
                </a:extLst>
              </p:cNvPr>
              <p:cNvPicPr>
                <a:picLocks noChangeAspect="1"/>
              </p:cNvPicPr>
              <p:nvPr/>
            </p:nvPicPr>
            <p:blipFill>
              <a:blip r:embed="rId5"/>
              <a:stretch>
                <a:fillRect/>
              </a:stretch>
            </p:blipFill>
            <p:spPr>
              <a:xfrm>
                <a:off x="6056724" y="1689637"/>
                <a:ext cx="2725339" cy="2882570"/>
              </a:xfrm>
              <a:prstGeom prst="rect">
                <a:avLst/>
              </a:prstGeom>
            </p:spPr>
          </p:pic>
          <p:pic>
            <p:nvPicPr>
              <p:cNvPr id="93" name="Picture 92">
                <a:extLst>
                  <a:ext uri="{FF2B5EF4-FFF2-40B4-BE49-F238E27FC236}">
                    <a16:creationId xmlns:a16="http://schemas.microsoft.com/office/drawing/2014/main" id="{C02E46DC-C94E-264E-82CC-AF58B367662D}"/>
                  </a:ext>
                </a:extLst>
              </p:cNvPr>
              <p:cNvPicPr>
                <a:picLocks noChangeAspect="1"/>
              </p:cNvPicPr>
              <p:nvPr/>
            </p:nvPicPr>
            <p:blipFill>
              <a:blip r:embed="rId6"/>
              <a:stretch>
                <a:fillRect/>
              </a:stretch>
            </p:blipFill>
            <p:spPr>
              <a:xfrm>
                <a:off x="9610555" y="1890423"/>
                <a:ext cx="2581445" cy="2681784"/>
              </a:xfrm>
              <a:prstGeom prst="rect">
                <a:avLst/>
              </a:prstGeom>
            </p:spPr>
          </p:pic>
          <p:pic>
            <p:nvPicPr>
              <p:cNvPr id="89" name="Picture 88">
                <a:extLst>
                  <a:ext uri="{FF2B5EF4-FFF2-40B4-BE49-F238E27FC236}">
                    <a16:creationId xmlns:a16="http://schemas.microsoft.com/office/drawing/2014/main" id="{BF378E7E-7719-BC4E-BB83-E3070E5F16A1}"/>
                  </a:ext>
                </a:extLst>
              </p:cNvPr>
              <p:cNvPicPr>
                <a:picLocks noChangeAspect="1"/>
              </p:cNvPicPr>
              <p:nvPr/>
            </p:nvPicPr>
            <p:blipFill>
              <a:blip r:embed="rId7"/>
              <a:stretch>
                <a:fillRect/>
              </a:stretch>
            </p:blipFill>
            <p:spPr>
              <a:xfrm>
                <a:off x="0" y="1924354"/>
                <a:ext cx="1806070" cy="2652888"/>
              </a:xfrm>
              <a:prstGeom prst="rect">
                <a:avLst/>
              </a:prstGeom>
            </p:spPr>
          </p:pic>
        </p:grpSp>
        <p:sp>
          <p:nvSpPr>
            <p:cNvPr id="94" name="Title 1">
              <a:extLst>
                <a:ext uri="{FF2B5EF4-FFF2-40B4-BE49-F238E27FC236}">
                  <a16:creationId xmlns:a16="http://schemas.microsoft.com/office/drawing/2014/main" id="{137A2712-A0A5-E449-8B93-20A00FFCACEC}"/>
                </a:ext>
              </a:extLst>
            </p:cNvPr>
            <p:cNvSpPr txBox="1">
              <a:spLocks/>
            </p:cNvSpPr>
            <p:nvPr/>
          </p:nvSpPr>
          <p:spPr>
            <a:xfrm>
              <a:off x="-2992458" y="10481883"/>
              <a:ext cx="1830244" cy="146526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dirty="0">
                  <a:solidFill>
                    <a:schemeClr val="bg1"/>
                  </a:solidFill>
                  <a:latin typeface="Avenir Book" panose="02000503020000020003" pitchFamily="2" charset="0"/>
                </a:rPr>
                <a:t>Mica and Mark redirected to senior pet product webpage and make a purchase</a:t>
              </a:r>
            </a:p>
          </p:txBody>
        </p:sp>
      </p:grpSp>
    </p:spTree>
    <p:extLst>
      <p:ext uri="{BB962C8B-B14F-4D97-AF65-F5344CB8AC3E}">
        <p14:creationId xmlns:p14="http://schemas.microsoft.com/office/powerpoint/2010/main" val="198055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3.7037E-6 L 0.91901 -0.00208 " pathEditMode="relative" rAng="0" ptsTypes="AA">
                                      <p:cBhvr>
                                        <p:cTn id="6" dur="2000" fill="hold"/>
                                        <p:tgtEl>
                                          <p:spTgt spid="7"/>
                                        </p:tgtEl>
                                        <p:attrNameLst>
                                          <p:attrName>ppt_x</p:attrName>
                                          <p:attrName>ppt_y</p:attrName>
                                        </p:attrNameLst>
                                      </p:cBhvr>
                                      <p:rCtr x="46042" y="-11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66667E-6 -3.7037E-6 L 0.91653 -3.7037E-6 " pathEditMode="relative" rAng="0" ptsTypes="AA">
                                      <p:cBhvr>
                                        <p:cTn id="10" dur="2000" fill="hold"/>
                                        <p:tgtEl>
                                          <p:spTgt spid="5"/>
                                        </p:tgtEl>
                                        <p:attrNameLst>
                                          <p:attrName>ppt_x</p:attrName>
                                          <p:attrName>ppt_y</p:attrName>
                                        </p:attrNameLst>
                                      </p:cBhvr>
                                      <p:rCtr x="45820" y="0"/>
                                    </p:animMotion>
                                  </p:childTnLst>
                                </p:cTn>
                              </p:par>
                            </p:childTnLst>
                          </p:cTn>
                        </p:par>
                      </p:childTnLst>
                    </p:cTn>
                  </p:par>
                </p:childTnLst>
              </p:cTn>
              <p:prevCondLst>
                <p:cond evt="onPrev" delay="0">
                  <p:tgtEl>
                    <p:sldTgt/>
                  </p:tgtEl>
                </p:cond>
              </p:prevCondLst>
              <p:nextCondLst>
                <p:cond evt="onNext" delay="0">
                  <p:tgtEl>
                    <p:sldTgt/>
                  </p:tgtEl>
                </p:cond>
              </p:nextCondLst>
            </p:seq>
            <p:par>
              <p:cTn id="11"/>
            </p:par>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TotalTime>
  <Words>4943</Words>
  <Application>Microsoft Office PowerPoint</Application>
  <PresentationFormat>Widescreen</PresentationFormat>
  <Paragraphs>616</Paragraphs>
  <Slides>15</Slides>
  <Notes>13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Avenir Black</vt:lpstr>
      <vt:lpstr>Avenir Book</vt:lpstr>
      <vt:lpstr>Avenir Medium</vt:lpstr>
      <vt:lpstr>Avenir Next</vt:lpstr>
      <vt:lpstr>Avenir Next Medium</vt:lpstr>
      <vt:lpstr>Avenir Roman</vt:lpstr>
      <vt:lpstr>Arial</vt:lpstr>
      <vt:lpstr>Calibri</vt:lpstr>
      <vt:lpstr>Calibri Light</vt:lpstr>
      <vt:lpstr>Office Theme</vt:lpstr>
      <vt:lpstr>Group 7</vt:lpstr>
      <vt:lpstr>Campaign: We are here to make things easy for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iRsyad iFwat</dc:creator>
  <cp:lastModifiedBy>Janet Fok Poh Har</cp:lastModifiedBy>
  <cp:revision>88</cp:revision>
  <dcterms:created xsi:type="dcterms:W3CDTF">2019-04-20T14:31:54Z</dcterms:created>
  <dcterms:modified xsi:type="dcterms:W3CDTF">2019-04-23T07:42:56Z</dcterms:modified>
</cp:coreProperties>
</file>